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av" ContentType="audio/x-wav"/>
  <Default Extension="png" ContentType="image/pn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81"/>
  </p:handoutMasterIdLst>
  <p:sldIdLst>
    <p:sldId id="256" r:id="rId3"/>
    <p:sldId id="570" r:id="rId5"/>
    <p:sldId id="571" r:id="rId6"/>
    <p:sldId id="572" r:id="rId7"/>
    <p:sldId id="573" r:id="rId8"/>
    <p:sldId id="574" r:id="rId9"/>
    <p:sldId id="575" r:id="rId10"/>
    <p:sldId id="345" r:id="rId11"/>
    <p:sldId id="403" r:id="rId12"/>
    <p:sldId id="404" r:id="rId13"/>
    <p:sldId id="372" r:id="rId14"/>
    <p:sldId id="346" r:id="rId15"/>
    <p:sldId id="594" r:id="rId16"/>
    <p:sldId id="595" r:id="rId17"/>
    <p:sldId id="596" r:id="rId18"/>
    <p:sldId id="597" r:id="rId19"/>
    <p:sldId id="598" r:id="rId20"/>
    <p:sldId id="599" r:id="rId21"/>
    <p:sldId id="612" r:id="rId22"/>
    <p:sldId id="600" r:id="rId23"/>
    <p:sldId id="601" r:id="rId24"/>
    <p:sldId id="602" r:id="rId25"/>
    <p:sldId id="603" r:id="rId26"/>
    <p:sldId id="604" r:id="rId27"/>
    <p:sldId id="605" r:id="rId28"/>
    <p:sldId id="606" r:id="rId29"/>
    <p:sldId id="607" r:id="rId30"/>
    <p:sldId id="608" r:id="rId31"/>
    <p:sldId id="609" r:id="rId32"/>
    <p:sldId id="610" r:id="rId33"/>
    <p:sldId id="611" r:id="rId34"/>
    <p:sldId id="364" r:id="rId35"/>
    <p:sldId id="348" r:id="rId36"/>
    <p:sldId id="285" r:id="rId37"/>
    <p:sldId id="393" r:id="rId38"/>
    <p:sldId id="689" r:id="rId39"/>
    <p:sldId id="690" r:id="rId40"/>
    <p:sldId id="691" r:id="rId41"/>
    <p:sldId id="692" r:id="rId42"/>
    <p:sldId id="693" r:id="rId43"/>
    <p:sldId id="694" r:id="rId44"/>
    <p:sldId id="695" r:id="rId45"/>
    <p:sldId id="696" r:id="rId46"/>
    <p:sldId id="697" r:id="rId47"/>
    <p:sldId id="698" r:id="rId48"/>
    <p:sldId id="699" r:id="rId49"/>
    <p:sldId id="700" r:id="rId50"/>
    <p:sldId id="701" r:id="rId51"/>
    <p:sldId id="389" r:id="rId52"/>
    <p:sldId id="330" r:id="rId53"/>
    <p:sldId id="331" r:id="rId54"/>
    <p:sldId id="405" r:id="rId55"/>
    <p:sldId id="406" r:id="rId56"/>
    <p:sldId id="407" r:id="rId57"/>
    <p:sldId id="424" r:id="rId58"/>
    <p:sldId id="408" r:id="rId59"/>
    <p:sldId id="409" r:id="rId60"/>
    <p:sldId id="410" r:id="rId61"/>
    <p:sldId id="411" r:id="rId62"/>
    <p:sldId id="412" r:id="rId63"/>
    <p:sldId id="413" r:id="rId64"/>
    <p:sldId id="414" r:id="rId65"/>
    <p:sldId id="415" r:id="rId66"/>
    <p:sldId id="416" r:id="rId67"/>
    <p:sldId id="417" r:id="rId68"/>
    <p:sldId id="418" r:id="rId69"/>
    <p:sldId id="419" r:id="rId70"/>
    <p:sldId id="420" r:id="rId71"/>
    <p:sldId id="421" r:id="rId72"/>
    <p:sldId id="422" r:id="rId73"/>
    <p:sldId id="423" r:id="rId74"/>
    <p:sldId id="344" r:id="rId75"/>
    <p:sldId id="349" r:id="rId76"/>
    <p:sldId id="371" r:id="rId77"/>
    <p:sldId id="374" r:id="rId78"/>
    <p:sldId id="392" r:id="rId79"/>
    <p:sldId id="316" r:id="rId80"/>
  </p:sldIdLst>
  <p:sldSz cx="12192000" cy="6858000"/>
  <p:notesSz cx="6858000" cy="9144000"/>
  <p:defaultTextStyle>
    <a:defPPr>
      <a:defRPr lang="en-US"/>
    </a:defPPr>
    <a:lvl1pPr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EA5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92" autoAdjust="0"/>
    <p:restoredTop sz="90892" autoAdjust="0"/>
  </p:normalViewPr>
  <p:slideViewPr>
    <p:cSldViewPr snapToGrid="0">
      <p:cViewPr varScale="1">
        <p:scale>
          <a:sx n="67" d="100"/>
          <a:sy n="67" d="100"/>
        </p:scale>
        <p:origin x="1200" y="72"/>
      </p:cViewPr>
      <p:guideLst>
        <p:guide orient="horz" pos="2123"/>
        <p:guide pos="384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4" Type="http://schemas.openxmlformats.org/officeDocument/2006/relationships/tableStyles" Target="tableStyles.xml"/><Relationship Id="rId83" Type="http://schemas.openxmlformats.org/officeDocument/2006/relationships/viewProps" Target="viewProps.xml"/><Relationship Id="rId82" Type="http://schemas.openxmlformats.org/officeDocument/2006/relationships/presProps" Target="presProps.xml"/><Relationship Id="rId81" Type="http://schemas.openxmlformats.org/officeDocument/2006/relationships/handoutMaster" Target="handoutMasters/handoutMaster1.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8739202-AFDC-4B0C-A176-9F58ECCF91B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C8BD058F-34B9-4516-ADED-14AC49D27225}">
      <dgm:prSet phldrT="[文本]"/>
      <dgm:spPr/>
      <dgm:t>
        <a:bodyPr/>
        <a:lstStyle/>
        <a:p>
          <a:r>
            <a:rPr lang="zh-CN" altLang="en-US" dirty="0"/>
            <a:t>项目组合管理</a:t>
          </a:r>
          <a:r>
            <a:rPr lang="en-US" altLang="zh-CN" dirty="0"/>
            <a:t>(Portfolios)</a:t>
          </a:r>
          <a:endParaRPr lang="zh-CN" altLang="en-US" dirty="0"/>
        </a:p>
      </dgm:t>
    </dgm:pt>
    <dgm:pt modelId="{0D1889FE-A32D-4661-8DCD-440B37021A84}" cxnId="{D4E0DE75-85F0-42B6-9C03-C6B718D2882C}" type="parTrans">
      <dgm:prSet/>
      <dgm:spPr/>
      <dgm:t>
        <a:bodyPr/>
        <a:lstStyle/>
        <a:p>
          <a:endParaRPr lang="zh-CN" altLang="en-US"/>
        </a:p>
      </dgm:t>
    </dgm:pt>
    <dgm:pt modelId="{AB077233-8C25-4942-8203-6F2588614007}" cxnId="{D4E0DE75-85F0-42B6-9C03-C6B718D2882C}" type="sibTrans">
      <dgm:prSet/>
      <dgm:spPr/>
      <dgm:t>
        <a:bodyPr/>
        <a:lstStyle/>
        <a:p>
          <a:endParaRPr lang="zh-CN" altLang="en-US"/>
        </a:p>
      </dgm:t>
    </dgm:pt>
    <dgm:pt modelId="{D14466B9-3932-4FDA-956C-D02CBE4400E7}">
      <dgm:prSet phldrT="[文本]"/>
      <dgm:spPr/>
      <dgm:t>
        <a:bodyPr/>
        <a:lstStyle/>
        <a:p>
          <a:r>
            <a:rPr lang="zh-CN" altLang="en-US" dirty="0"/>
            <a:t>项目集</a:t>
          </a:r>
          <a:r>
            <a:rPr lang="en-US" altLang="zh-CN" dirty="0"/>
            <a:t>(Programs)</a:t>
          </a:r>
          <a:endParaRPr lang="zh-CN" altLang="en-US" dirty="0"/>
        </a:p>
      </dgm:t>
    </dgm:pt>
    <dgm:pt modelId="{58DFF6D5-6A87-45DA-8128-0DA8E6E0DEC8}" cxnId="{AB45A653-115F-4B7F-AFC5-512C91C0B0AC}" type="parTrans">
      <dgm:prSet/>
      <dgm:spPr/>
      <dgm:t>
        <a:bodyPr/>
        <a:lstStyle/>
        <a:p>
          <a:endParaRPr lang="zh-CN" altLang="en-US"/>
        </a:p>
      </dgm:t>
    </dgm:pt>
    <dgm:pt modelId="{D37A23FA-0D19-4E27-B29C-9BD5FBFF9F2A}" cxnId="{AB45A653-115F-4B7F-AFC5-512C91C0B0AC}" type="sibTrans">
      <dgm:prSet/>
      <dgm:spPr/>
      <dgm:t>
        <a:bodyPr/>
        <a:lstStyle/>
        <a:p>
          <a:endParaRPr lang="zh-CN" altLang="en-US"/>
        </a:p>
      </dgm:t>
    </dgm:pt>
    <dgm:pt modelId="{B7F61028-88D1-437C-A550-DBE7A0F1A7BB}">
      <dgm:prSet phldrT="[文本]"/>
      <dgm:spPr/>
      <dgm:t>
        <a:bodyPr/>
        <a:lstStyle/>
        <a:p>
          <a:r>
            <a:rPr lang="zh-CN" altLang="en-US" dirty="0"/>
            <a:t>项目</a:t>
          </a:r>
          <a:r>
            <a:rPr lang="en-US" altLang="zh-CN" dirty="0"/>
            <a:t>(Project)</a:t>
          </a:r>
          <a:endParaRPr lang="zh-CN" altLang="en-US" dirty="0"/>
        </a:p>
      </dgm:t>
    </dgm:pt>
    <dgm:pt modelId="{9A7E1AFA-CBCF-4591-BDEC-A24FB56237CE}" cxnId="{48C741AD-144D-4ED1-8082-228BA1FFF28E}" type="parTrans">
      <dgm:prSet/>
      <dgm:spPr/>
      <dgm:t>
        <a:bodyPr/>
        <a:lstStyle/>
        <a:p>
          <a:endParaRPr lang="zh-CN" altLang="en-US"/>
        </a:p>
      </dgm:t>
    </dgm:pt>
    <dgm:pt modelId="{E078A413-74F3-411F-9B3C-423D1AB21F31}" cxnId="{48C741AD-144D-4ED1-8082-228BA1FFF28E}" type="sibTrans">
      <dgm:prSet/>
      <dgm:spPr/>
      <dgm:t>
        <a:bodyPr/>
        <a:lstStyle/>
        <a:p>
          <a:endParaRPr lang="zh-CN" altLang="en-US"/>
        </a:p>
      </dgm:t>
    </dgm:pt>
    <dgm:pt modelId="{287F777F-39E4-4F30-A240-39C01C79468D}">
      <dgm:prSet phldrT="[文本]"/>
      <dgm:spPr/>
      <dgm:t>
        <a:bodyPr/>
        <a:lstStyle/>
        <a:p>
          <a:r>
            <a:rPr lang="zh-CN" altLang="en-US" dirty="0"/>
            <a:t>项目</a:t>
          </a:r>
        </a:p>
      </dgm:t>
    </dgm:pt>
    <dgm:pt modelId="{3DF36E5E-78E9-4FDB-A5A7-810C9DB17BF6}" cxnId="{9598C550-DF80-458A-9082-8F1BD47A4E3E}" type="parTrans">
      <dgm:prSet/>
      <dgm:spPr/>
      <dgm:t>
        <a:bodyPr/>
        <a:lstStyle/>
        <a:p>
          <a:endParaRPr lang="zh-CN" altLang="en-US"/>
        </a:p>
      </dgm:t>
    </dgm:pt>
    <dgm:pt modelId="{19A386C1-633F-476E-A2E6-02661FA8AFE4}" cxnId="{9598C550-DF80-458A-9082-8F1BD47A4E3E}" type="sibTrans">
      <dgm:prSet/>
      <dgm:spPr/>
      <dgm:t>
        <a:bodyPr/>
        <a:lstStyle/>
        <a:p>
          <a:endParaRPr lang="zh-CN" altLang="en-US"/>
        </a:p>
      </dgm:t>
    </dgm:pt>
    <dgm:pt modelId="{ADA41B71-265F-4FBE-B501-3998682C5880}">
      <dgm:prSet/>
      <dgm:spPr/>
      <dgm:t>
        <a:bodyPr/>
        <a:lstStyle/>
        <a:p>
          <a:r>
            <a:rPr lang="zh-CN" altLang="en-US" dirty="0"/>
            <a:t>子项目</a:t>
          </a:r>
        </a:p>
      </dgm:t>
    </dgm:pt>
    <dgm:pt modelId="{61BA9640-48B3-4D5F-8492-5801488679FF}" cxnId="{94C20B78-2AD2-4CB2-8F2F-CB912AD38B38}" type="parTrans">
      <dgm:prSet/>
      <dgm:spPr/>
      <dgm:t>
        <a:bodyPr/>
        <a:lstStyle/>
        <a:p>
          <a:endParaRPr lang="zh-CN" altLang="en-US"/>
        </a:p>
      </dgm:t>
    </dgm:pt>
    <dgm:pt modelId="{2F0ED1AE-1DE1-4A47-80D1-B892164A2392}" cxnId="{94C20B78-2AD2-4CB2-8F2F-CB912AD38B38}" type="sibTrans">
      <dgm:prSet/>
      <dgm:spPr/>
      <dgm:t>
        <a:bodyPr/>
        <a:lstStyle/>
        <a:p>
          <a:endParaRPr lang="zh-CN" altLang="en-US"/>
        </a:p>
      </dgm:t>
    </dgm:pt>
    <dgm:pt modelId="{52692093-A6DA-4BAF-B9B9-AFF7704A522D}">
      <dgm:prSet/>
      <dgm:spPr/>
      <dgm:t>
        <a:bodyPr/>
        <a:lstStyle/>
        <a:p>
          <a:r>
            <a:rPr lang="zh-CN" altLang="en-US" dirty="0"/>
            <a:t>子项目</a:t>
          </a:r>
        </a:p>
      </dgm:t>
    </dgm:pt>
    <dgm:pt modelId="{19C28EC2-A01C-4863-A564-01BB00AD50F9}" cxnId="{7BC37CC5-DC9D-426F-8A0E-AC1ACB8D60CE}" type="parTrans">
      <dgm:prSet/>
      <dgm:spPr/>
      <dgm:t>
        <a:bodyPr/>
        <a:lstStyle/>
        <a:p>
          <a:endParaRPr lang="zh-CN" altLang="en-US"/>
        </a:p>
      </dgm:t>
    </dgm:pt>
    <dgm:pt modelId="{00E1ED23-834D-44B3-96D1-D22A60A3FA03}" cxnId="{7BC37CC5-DC9D-426F-8A0E-AC1ACB8D60CE}" type="sibTrans">
      <dgm:prSet/>
      <dgm:spPr/>
      <dgm:t>
        <a:bodyPr/>
        <a:lstStyle/>
        <a:p>
          <a:endParaRPr lang="zh-CN" altLang="en-US"/>
        </a:p>
      </dgm:t>
    </dgm:pt>
    <dgm:pt modelId="{F540DE6B-C21E-4BF7-9B0D-8FE1C3390935}" type="pres">
      <dgm:prSet presAssocID="{58739202-AFDC-4B0C-A176-9F58ECCF91BD}" presName="hierChild1" presStyleCnt="0">
        <dgm:presLayoutVars>
          <dgm:orgChart val="1"/>
          <dgm:chPref val="1"/>
          <dgm:dir/>
          <dgm:animOne val="branch"/>
          <dgm:animLvl val="lvl"/>
          <dgm:resizeHandles/>
        </dgm:presLayoutVars>
      </dgm:prSet>
      <dgm:spPr/>
      <dgm:t>
        <a:bodyPr/>
        <a:lstStyle/>
        <a:p>
          <a:endParaRPr lang="zh-CN" altLang="en-US"/>
        </a:p>
      </dgm:t>
    </dgm:pt>
    <dgm:pt modelId="{43CFBBAA-20C3-4EEE-A985-2BED70801AFB}" type="pres">
      <dgm:prSet presAssocID="{C8BD058F-34B9-4516-ADED-14AC49D27225}" presName="hierRoot1" presStyleCnt="0">
        <dgm:presLayoutVars>
          <dgm:hierBranch val="init"/>
        </dgm:presLayoutVars>
      </dgm:prSet>
      <dgm:spPr/>
    </dgm:pt>
    <dgm:pt modelId="{B6DA6EED-C947-4B1A-A3FE-0CE6AE0929B1}" type="pres">
      <dgm:prSet presAssocID="{C8BD058F-34B9-4516-ADED-14AC49D27225}" presName="rootComposite1" presStyleCnt="0"/>
      <dgm:spPr/>
    </dgm:pt>
    <dgm:pt modelId="{D7F67E5C-05A8-41FF-8C4B-4A365AD385F2}" type="pres">
      <dgm:prSet presAssocID="{C8BD058F-34B9-4516-ADED-14AC49D27225}" presName="rootText1" presStyleLbl="node0" presStyleIdx="0" presStyleCnt="1" custScaleX="148913">
        <dgm:presLayoutVars>
          <dgm:chPref val="3"/>
        </dgm:presLayoutVars>
      </dgm:prSet>
      <dgm:spPr/>
      <dgm:t>
        <a:bodyPr/>
        <a:lstStyle/>
        <a:p>
          <a:endParaRPr lang="zh-CN" altLang="en-US"/>
        </a:p>
      </dgm:t>
    </dgm:pt>
    <dgm:pt modelId="{C3D40A7E-99A9-423D-B379-B156CBB8B3AA}" type="pres">
      <dgm:prSet presAssocID="{C8BD058F-34B9-4516-ADED-14AC49D27225}" presName="rootConnector1" presStyleLbl="node1" presStyleIdx="0" presStyleCnt="0"/>
      <dgm:spPr/>
      <dgm:t>
        <a:bodyPr/>
        <a:lstStyle/>
        <a:p>
          <a:endParaRPr lang="zh-CN" altLang="en-US"/>
        </a:p>
      </dgm:t>
    </dgm:pt>
    <dgm:pt modelId="{4A1674C3-9776-4AE0-BA88-28B7392CB825}" type="pres">
      <dgm:prSet presAssocID="{C8BD058F-34B9-4516-ADED-14AC49D27225}" presName="hierChild2" presStyleCnt="0"/>
      <dgm:spPr/>
    </dgm:pt>
    <dgm:pt modelId="{62128483-3E2B-43F5-9193-D17CAB90F236}" type="pres">
      <dgm:prSet presAssocID="{58DFF6D5-6A87-45DA-8128-0DA8E6E0DEC8}" presName="Name37" presStyleLbl="parChTrans1D2" presStyleIdx="0" presStyleCnt="1"/>
      <dgm:spPr/>
      <dgm:t>
        <a:bodyPr/>
        <a:lstStyle/>
        <a:p>
          <a:endParaRPr lang="zh-CN" altLang="en-US"/>
        </a:p>
      </dgm:t>
    </dgm:pt>
    <dgm:pt modelId="{ACEB0C99-1F9C-4094-8C77-9FF174BABCDC}" type="pres">
      <dgm:prSet presAssocID="{D14466B9-3932-4FDA-956C-D02CBE4400E7}" presName="hierRoot2" presStyleCnt="0">
        <dgm:presLayoutVars>
          <dgm:hierBranch val="init"/>
        </dgm:presLayoutVars>
      </dgm:prSet>
      <dgm:spPr/>
    </dgm:pt>
    <dgm:pt modelId="{4FEBC49E-5197-416D-9611-1678CD42019D}" type="pres">
      <dgm:prSet presAssocID="{D14466B9-3932-4FDA-956C-D02CBE4400E7}" presName="rootComposite" presStyleCnt="0"/>
      <dgm:spPr/>
    </dgm:pt>
    <dgm:pt modelId="{17BBA5BE-D309-4F78-BEBA-B33408D64162}" type="pres">
      <dgm:prSet presAssocID="{D14466B9-3932-4FDA-956C-D02CBE4400E7}" presName="rootText" presStyleLbl="node2" presStyleIdx="0" presStyleCnt="1">
        <dgm:presLayoutVars>
          <dgm:chPref val="3"/>
        </dgm:presLayoutVars>
      </dgm:prSet>
      <dgm:spPr/>
      <dgm:t>
        <a:bodyPr/>
        <a:lstStyle/>
        <a:p>
          <a:endParaRPr lang="zh-CN" altLang="en-US"/>
        </a:p>
      </dgm:t>
    </dgm:pt>
    <dgm:pt modelId="{BAA6223D-8D07-437C-BA50-A2D4883403EE}" type="pres">
      <dgm:prSet presAssocID="{D14466B9-3932-4FDA-956C-D02CBE4400E7}" presName="rootConnector" presStyleLbl="node2" presStyleIdx="0" presStyleCnt="1"/>
      <dgm:spPr/>
      <dgm:t>
        <a:bodyPr/>
        <a:lstStyle/>
        <a:p>
          <a:endParaRPr lang="zh-CN" altLang="en-US"/>
        </a:p>
      </dgm:t>
    </dgm:pt>
    <dgm:pt modelId="{8C18A5BE-B81F-42F6-8048-A5A9C5F523A5}" type="pres">
      <dgm:prSet presAssocID="{D14466B9-3932-4FDA-956C-D02CBE4400E7}" presName="hierChild4" presStyleCnt="0"/>
      <dgm:spPr/>
    </dgm:pt>
    <dgm:pt modelId="{83392A9A-E95F-4A9D-84EB-B3148BF3D361}" type="pres">
      <dgm:prSet presAssocID="{9A7E1AFA-CBCF-4591-BDEC-A24FB56237CE}" presName="Name37" presStyleLbl="parChTrans1D3" presStyleIdx="0" presStyleCnt="2"/>
      <dgm:spPr/>
      <dgm:t>
        <a:bodyPr/>
        <a:lstStyle/>
        <a:p>
          <a:endParaRPr lang="zh-CN" altLang="en-US"/>
        </a:p>
      </dgm:t>
    </dgm:pt>
    <dgm:pt modelId="{F35BBD85-8C77-4AB5-8395-2D14322795DB}" type="pres">
      <dgm:prSet presAssocID="{B7F61028-88D1-437C-A550-DBE7A0F1A7BB}" presName="hierRoot2" presStyleCnt="0">
        <dgm:presLayoutVars>
          <dgm:hierBranch val="init"/>
        </dgm:presLayoutVars>
      </dgm:prSet>
      <dgm:spPr/>
    </dgm:pt>
    <dgm:pt modelId="{506DAEE2-0EAC-4F46-B23C-80631FC99406}" type="pres">
      <dgm:prSet presAssocID="{B7F61028-88D1-437C-A550-DBE7A0F1A7BB}" presName="rootComposite" presStyleCnt="0"/>
      <dgm:spPr/>
    </dgm:pt>
    <dgm:pt modelId="{2B29085D-9569-468B-A9C9-9527B001FF39}" type="pres">
      <dgm:prSet presAssocID="{B7F61028-88D1-437C-A550-DBE7A0F1A7BB}" presName="rootText" presStyleLbl="node3" presStyleIdx="0" presStyleCnt="2">
        <dgm:presLayoutVars>
          <dgm:chPref val="3"/>
        </dgm:presLayoutVars>
      </dgm:prSet>
      <dgm:spPr/>
      <dgm:t>
        <a:bodyPr/>
        <a:lstStyle/>
        <a:p>
          <a:endParaRPr lang="zh-CN" altLang="en-US"/>
        </a:p>
      </dgm:t>
    </dgm:pt>
    <dgm:pt modelId="{8CF3B513-FF35-45C6-B8E3-403AFD381047}" type="pres">
      <dgm:prSet presAssocID="{B7F61028-88D1-437C-A550-DBE7A0F1A7BB}" presName="rootConnector" presStyleLbl="node3" presStyleIdx="0" presStyleCnt="2"/>
      <dgm:spPr/>
      <dgm:t>
        <a:bodyPr/>
        <a:lstStyle/>
        <a:p>
          <a:endParaRPr lang="zh-CN" altLang="en-US"/>
        </a:p>
      </dgm:t>
    </dgm:pt>
    <dgm:pt modelId="{C858EB08-6D5B-4D5D-A804-2F0A5EC0B692}" type="pres">
      <dgm:prSet presAssocID="{B7F61028-88D1-437C-A550-DBE7A0F1A7BB}" presName="hierChild4" presStyleCnt="0"/>
      <dgm:spPr/>
    </dgm:pt>
    <dgm:pt modelId="{E165310E-5295-4CCF-A459-6A221ACFBD2D}" type="pres">
      <dgm:prSet presAssocID="{B7F61028-88D1-437C-A550-DBE7A0F1A7BB}" presName="hierChild5" presStyleCnt="0"/>
      <dgm:spPr/>
    </dgm:pt>
    <dgm:pt modelId="{C45DA41F-A2D4-4B48-9DA4-69D57DB638CF}" type="pres">
      <dgm:prSet presAssocID="{3DF36E5E-78E9-4FDB-A5A7-810C9DB17BF6}" presName="Name37" presStyleLbl="parChTrans1D3" presStyleIdx="1" presStyleCnt="2"/>
      <dgm:spPr/>
      <dgm:t>
        <a:bodyPr/>
        <a:lstStyle/>
        <a:p>
          <a:endParaRPr lang="zh-CN" altLang="en-US"/>
        </a:p>
      </dgm:t>
    </dgm:pt>
    <dgm:pt modelId="{812C706F-3680-4922-822C-D4B2B49348D3}" type="pres">
      <dgm:prSet presAssocID="{287F777F-39E4-4F30-A240-39C01C79468D}" presName="hierRoot2" presStyleCnt="0">
        <dgm:presLayoutVars>
          <dgm:hierBranch val="init"/>
        </dgm:presLayoutVars>
      </dgm:prSet>
      <dgm:spPr/>
    </dgm:pt>
    <dgm:pt modelId="{7F9B5A60-297F-44BD-872A-99D449A9E6A2}" type="pres">
      <dgm:prSet presAssocID="{287F777F-39E4-4F30-A240-39C01C79468D}" presName="rootComposite" presStyleCnt="0"/>
      <dgm:spPr/>
    </dgm:pt>
    <dgm:pt modelId="{A38015B7-96B5-458F-8BD2-8BB0ABEFF2B6}" type="pres">
      <dgm:prSet presAssocID="{287F777F-39E4-4F30-A240-39C01C79468D}" presName="rootText" presStyleLbl="node3" presStyleIdx="1" presStyleCnt="2">
        <dgm:presLayoutVars>
          <dgm:chPref val="3"/>
        </dgm:presLayoutVars>
      </dgm:prSet>
      <dgm:spPr/>
      <dgm:t>
        <a:bodyPr/>
        <a:lstStyle/>
        <a:p>
          <a:endParaRPr lang="zh-CN" altLang="en-US"/>
        </a:p>
      </dgm:t>
    </dgm:pt>
    <dgm:pt modelId="{0AF6FF73-8336-41FC-9E85-14256E9648C6}" type="pres">
      <dgm:prSet presAssocID="{287F777F-39E4-4F30-A240-39C01C79468D}" presName="rootConnector" presStyleLbl="node3" presStyleIdx="1" presStyleCnt="2"/>
      <dgm:spPr/>
      <dgm:t>
        <a:bodyPr/>
        <a:lstStyle/>
        <a:p>
          <a:endParaRPr lang="zh-CN" altLang="en-US"/>
        </a:p>
      </dgm:t>
    </dgm:pt>
    <dgm:pt modelId="{53106AEB-54D2-4E7F-A5EC-F850A0137709}" type="pres">
      <dgm:prSet presAssocID="{287F777F-39E4-4F30-A240-39C01C79468D}" presName="hierChild4" presStyleCnt="0"/>
      <dgm:spPr/>
    </dgm:pt>
    <dgm:pt modelId="{CB940208-A4E7-4F14-AC85-187985219170}" type="pres">
      <dgm:prSet presAssocID="{61BA9640-48B3-4D5F-8492-5801488679FF}" presName="Name37" presStyleLbl="parChTrans1D4" presStyleIdx="0" presStyleCnt="2"/>
      <dgm:spPr/>
      <dgm:t>
        <a:bodyPr/>
        <a:lstStyle/>
        <a:p>
          <a:endParaRPr lang="zh-CN" altLang="en-US"/>
        </a:p>
      </dgm:t>
    </dgm:pt>
    <dgm:pt modelId="{5B233DD1-3BB1-47BF-9E27-44445E3D25EA}" type="pres">
      <dgm:prSet presAssocID="{ADA41B71-265F-4FBE-B501-3998682C5880}" presName="hierRoot2" presStyleCnt="0">
        <dgm:presLayoutVars>
          <dgm:hierBranch val="init"/>
        </dgm:presLayoutVars>
      </dgm:prSet>
      <dgm:spPr/>
    </dgm:pt>
    <dgm:pt modelId="{64ED15EE-BA41-4CD3-BE97-7E8CFF2E1824}" type="pres">
      <dgm:prSet presAssocID="{ADA41B71-265F-4FBE-B501-3998682C5880}" presName="rootComposite" presStyleCnt="0"/>
      <dgm:spPr/>
    </dgm:pt>
    <dgm:pt modelId="{C4644C6D-D3FF-4649-99AA-83EBC5B69669}" type="pres">
      <dgm:prSet presAssocID="{ADA41B71-265F-4FBE-B501-3998682C5880}" presName="rootText" presStyleLbl="node4" presStyleIdx="0" presStyleCnt="2">
        <dgm:presLayoutVars>
          <dgm:chPref val="3"/>
        </dgm:presLayoutVars>
      </dgm:prSet>
      <dgm:spPr/>
      <dgm:t>
        <a:bodyPr/>
        <a:lstStyle/>
        <a:p>
          <a:endParaRPr lang="zh-CN" altLang="en-US"/>
        </a:p>
      </dgm:t>
    </dgm:pt>
    <dgm:pt modelId="{8A60F8FC-49E6-439F-B5C7-F60A151675D3}" type="pres">
      <dgm:prSet presAssocID="{ADA41B71-265F-4FBE-B501-3998682C5880}" presName="rootConnector" presStyleLbl="node4" presStyleIdx="0" presStyleCnt="2"/>
      <dgm:spPr/>
      <dgm:t>
        <a:bodyPr/>
        <a:lstStyle/>
        <a:p>
          <a:endParaRPr lang="zh-CN" altLang="en-US"/>
        </a:p>
      </dgm:t>
    </dgm:pt>
    <dgm:pt modelId="{737045AB-5EF6-47FE-935F-37CFB42DF498}" type="pres">
      <dgm:prSet presAssocID="{ADA41B71-265F-4FBE-B501-3998682C5880}" presName="hierChild4" presStyleCnt="0"/>
      <dgm:spPr/>
    </dgm:pt>
    <dgm:pt modelId="{279F1084-DD59-4B39-91E1-C2A7A20A9F1B}" type="pres">
      <dgm:prSet presAssocID="{ADA41B71-265F-4FBE-B501-3998682C5880}" presName="hierChild5" presStyleCnt="0"/>
      <dgm:spPr/>
    </dgm:pt>
    <dgm:pt modelId="{A930192A-D27A-4275-8F57-189C871C6574}" type="pres">
      <dgm:prSet presAssocID="{19C28EC2-A01C-4863-A564-01BB00AD50F9}" presName="Name37" presStyleLbl="parChTrans1D4" presStyleIdx="1" presStyleCnt="2"/>
      <dgm:spPr/>
      <dgm:t>
        <a:bodyPr/>
        <a:lstStyle/>
        <a:p>
          <a:endParaRPr lang="zh-CN" altLang="en-US"/>
        </a:p>
      </dgm:t>
    </dgm:pt>
    <dgm:pt modelId="{F462DECC-DE60-41C6-816E-D7C30E80D848}" type="pres">
      <dgm:prSet presAssocID="{52692093-A6DA-4BAF-B9B9-AFF7704A522D}" presName="hierRoot2" presStyleCnt="0">
        <dgm:presLayoutVars>
          <dgm:hierBranch val="init"/>
        </dgm:presLayoutVars>
      </dgm:prSet>
      <dgm:spPr/>
    </dgm:pt>
    <dgm:pt modelId="{6D33C6E0-2FCC-44F7-B6EC-FCCB752C6AE8}" type="pres">
      <dgm:prSet presAssocID="{52692093-A6DA-4BAF-B9B9-AFF7704A522D}" presName="rootComposite" presStyleCnt="0"/>
      <dgm:spPr/>
    </dgm:pt>
    <dgm:pt modelId="{86E49D86-82C9-4D6C-82E2-C3C1F32F88C9}" type="pres">
      <dgm:prSet presAssocID="{52692093-A6DA-4BAF-B9B9-AFF7704A522D}" presName="rootText" presStyleLbl="node4" presStyleIdx="1" presStyleCnt="2">
        <dgm:presLayoutVars>
          <dgm:chPref val="3"/>
        </dgm:presLayoutVars>
      </dgm:prSet>
      <dgm:spPr/>
      <dgm:t>
        <a:bodyPr/>
        <a:lstStyle/>
        <a:p>
          <a:endParaRPr lang="zh-CN" altLang="en-US"/>
        </a:p>
      </dgm:t>
    </dgm:pt>
    <dgm:pt modelId="{45E5D721-05BE-47C7-BB59-E85843E9E8E7}" type="pres">
      <dgm:prSet presAssocID="{52692093-A6DA-4BAF-B9B9-AFF7704A522D}" presName="rootConnector" presStyleLbl="node4" presStyleIdx="1" presStyleCnt="2"/>
      <dgm:spPr/>
      <dgm:t>
        <a:bodyPr/>
        <a:lstStyle/>
        <a:p>
          <a:endParaRPr lang="zh-CN" altLang="en-US"/>
        </a:p>
      </dgm:t>
    </dgm:pt>
    <dgm:pt modelId="{A8D23790-AB19-4D3C-9487-6231E3EA9B2E}" type="pres">
      <dgm:prSet presAssocID="{52692093-A6DA-4BAF-B9B9-AFF7704A522D}" presName="hierChild4" presStyleCnt="0"/>
      <dgm:spPr/>
    </dgm:pt>
    <dgm:pt modelId="{3D452147-43D7-4733-9B2A-D4F22B2A2A3A}" type="pres">
      <dgm:prSet presAssocID="{52692093-A6DA-4BAF-B9B9-AFF7704A522D}" presName="hierChild5" presStyleCnt="0"/>
      <dgm:spPr/>
    </dgm:pt>
    <dgm:pt modelId="{61420B26-87C8-429D-891E-6594B30CBCC9}" type="pres">
      <dgm:prSet presAssocID="{287F777F-39E4-4F30-A240-39C01C79468D}" presName="hierChild5" presStyleCnt="0"/>
      <dgm:spPr/>
    </dgm:pt>
    <dgm:pt modelId="{888B02E2-FED8-472D-A1CD-95F439642E15}" type="pres">
      <dgm:prSet presAssocID="{D14466B9-3932-4FDA-956C-D02CBE4400E7}" presName="hierChild5" presStyleCnt="0"/>
      <dgm:spPr/>
    </dgm:pt>
    <dgm:pt modelId="{A492AFA7-AA06-406E-85F0-25328C09DDF9}" type="pres">
      <dgm:prSet presAssocID="{C8BD058F-34B9-4516-ADED-14AC49D27225}" presName="hierChild3" presStyleCnt="0"/>
      <dgm:spPr/>
    </dgm:pt>
  </dgm:ptLst>
  <dgm:cxnLst>
    <dgm:cxn modelId="{98533F53-3857-4B64-9307-3F4ADFF85D8D}" type="presOf" srcId="{B7F61028-88D1-437C-A550-DBE7A0F1A7BB}" destId="{8CF3B513-FF35-45C6-B8E3-403AFD381047}" srcOrd="1" destOrd="0" presId="urn:microsoft.com/office/officeart/2005/8/layout/orgChart1"/>
    <dgm:cxn modelId="{48C741AD-144D-4ED1-8082-228BA1FFF28E}" srcId="{D14466B9-3932-4FDA-956C-D02CBE4400E7}" destId="{B7F61028-88D1-437C-A550-DBE7A0F1A7BB}" srcOrd="0" destOrd="0" parTransId="{9A7E1AFA-CBCF-4591-BDEC-A24FB56237CE}" sibTransId="{E078A413-74F3-411F-9B3C-423D1AB21F31}"/>
    <dgm:cxn modelId="{6992AE79-D464-4043-800E-FE5984189B00}" type="presOf" srcId="{B7F61028-88D1-437C-A550-DBE7A0F1A7BB}" destId="{2B29085D-9569-468B-A9C9-9527B001FF39}" srcOrd="0" destOrd="0" presId="urn:microsoft.com/office/officeart/2005/8/layout/orgChart1"/>
    <dgm:cxn modelId="{5E7D2D33-251E-430B-AC7D-ACDF60C36109}" type="presOf" srcId="{9A7E1AFA-CBCF-4591-BDEC-A24FB56237CE}" destId="{83392A9A-E95F-4A9D-84EB-B3148BF3D361}" srcOrd="0" destOrd="0" presId="urn:microsoft.com/office/officeart/2005/8/layout/orgChart1"/>
    <dgm:cxn modelId="{FBD1DE36-8502-4BCF-8C57-B980CD147103}" type="presOf" srcId="{61BA9640-48B3-4D5F-8492-5801488679FF}" destId="{CB940208-A4E7-4F14-AC85-187985219170}" srcOrd="0" destOrd="0" presId="urn:microsoft.com/office/officeart/2005/8/layout/orgChart1"/>
    <dgm:cxn modelId="{647EF0C3-C674-4470-8B43-CC4212301EC6}" type="presOf" srcId="{52692093-A6DA-4BAF-B9B9-AFF7704A522D}" destId="{45E5D721-05BE-47C7-BB59-E85843E9E8E7}" srcOrd="1" destOrd="0" presId="urn:microsoft.com/office/officeart/2005/8/layout/orgChart1"/>
    <dgm:cxn modelId="{04FAFADA-B92B-45A7-8B40-916CAE1EBE65}" type="presOf" srcId="{ADA41B71-265F-4FBE-B501-3998682C5880}" destId="{8A60F8FC-49E6-439F-B5C7-F60A151675D3}" srcOrd="1" destOrd="0" presId="urn:microsoft.com/office/officeart/2005/8/layout/orgChart1"/>
    <dgm:cxn modelId="{AB45A653-115F-4B7F-AFC5-512C91C0B0AC}" srcId="{C8BD058F-34B9-4516-ADED-14AC49D27225}" destId="{D14466B9-3932-4FDA-956C-D02CBE4400E7}" srcOrd="0" destOrd="0" parTransId="{58DFF6D5-6A87-45DA-8128-0DA8E6E0DEC8}" sibTransId="{D37A23FA-0D19-4E27-B29C-9BD5FBFF9F2A}"/>
    <dgm:cxn modelId="{2A74724F-F05A-4E67-BE38-7FA1502032C3}" type="presOf" srcId="{ADA41B71-265F-4FBE-B501-3998682C5880}" destId="{C4644C6D-D3FF-4649-99AA-83EBC5B69669}" srcOrd="0" destOrd="0" presId="urn:microsoft.com/office/officeart/2005/8/layout/orgChart1"/>
    <dgm:cxn modelId="{49EDF829-F394-419E-AA44-F3CA0827D051}" type="presOf" srcId="{58DFF6D5-6A87-45DA-8128-0DA8E6E0DEC8}" destId="{62128483-3E2B-43F5-9193-D17CAB90F236}" srcOrd="0" destOrd="0" presId="urn:microsoft.com/office/officeart/2005/8/layout/orgChart1"/>
    <dgm:cxn modelId="{D1332C40-660D-4A63-909D-DF00AE32E495}" type="presOf" srcId="{D14466B9-3932-4FDA-956C-D02CBE4400E7}" destId="{17BBA5BE-D309-4F78-BEBA-B33408D64162}" srcOrd="0" destOrd="0" presId="urn:microsoft.com/office/officeart/2005/8/layout/orgChart1"/>
    <dgm:cxn modelId="{94C20B78-2AD2-4CB2-8F2F-CB912AD38B38}" srcId="{287F777F-39E4-4F30-A240-39C01C79468D}" destId="{ADA41B71-265F-4FBE-B501-3998682C5880}" srcOrd="0" destOrd="0" parTransId="{61BA9640-48B3-4D5F-8492-5801488679FF}" sibTransId="{2F0ED1AE-1DE1-4A47-80D1-B892164A2392}"/>
    <dgm:cxn modelId="{9598C550-DF80-458A-9082-8F1BD47A4E3E}" srcId="{D14466B9-3932-4FDA-956C-D02CBE4400E7}" destId="{287F777F-39E4-4F30-A240-39C01C79468D}" srcOrd="1" destOrd="0" parTransId="{3DF36E5E-78E9-4FDB-A5A7-810C9DB17BF6}" sibTransId="{19A386C1-633F-476E-A2E6-02661FA8AFE4}"/>
    <dgm:cxn modelId="{7BC37CC5-DC9D-426F-8A0E-AC1ACB8D60CE}" srcId="{287F777F-39E4-4F30-A240-39C01C79468D}" destId="{52692093-A6DA-4BAF-B9B9-AFF7704A522D}" srcOrd="1" destOrd="0" parTransId="{19C28EC2-A01C-4863-A564-01BB00AD50F9}" sibTransId="{00E1ED23-834D-44B3-96D1-D22A60A3FA03}"/>
    <dgm:cxn modelId="{72ABE950-3AAE-4C03-A215-2AD2743DC04F}" type="presOf" srcId="{287F777F-39E4-4F30-A240-39C01C79468D}" destId="{0AF6FF73-8336-41FC-9E85-14256E9648C6}" srcOrd="1" destOrd="0" presId="urn:microsoft.com/office/officeart/2005/8/layout/orgChart1"/>
    <dgm:cxn modelId="{D1A0B3C1-CF37-4EB7-A095-293F34746DF0}" type="presOf" srcId="{58739202-AFDC-4B0C-A176-9F58ECCF91BD}" destId="{F540DE6B-C21E-4BF7-9B0D-8FE1C3390935}" srcOrd="0" destOrd="0" presId="urn:microsoft.com/office/officeart/2005/8/layout/orgChart1"/>
    <dgm:cxn modelId="{FF32E452-FEBD-4FD2-9408-99E8ACB6141B}" type="presOf" srcId="{D14466B9-3932-4FDA-956C-D02CBE4400E7}" destId="{BAA6223D-8D07-437C-BA50-A2D4883403EE}" srcOrd="1" destOrd="0" presId="urn:microsoft.com/office/officeart/2005/8/layout/orgChart1"/>
    <dgm:cxn modelId="{0217AF0A-B4F8-4023-A344-F91CA3323838}" type="presOf" srcId="{287F777F-39E4-4F30-A240-39C01C79468D}" destId="{A38015B7-96B5-458F-8BD2-8BB0ABEFF2B6}" srcOrd="0" destOrd="0" presId="urn:microsoft.com/office/officeart/2005/8/layout/orgChart1"/>
    <dgm:cxn modelId="{D4E0DE75-85F0-42B6-9C03-C6B718D2882C}" srcId="{58739202-AFDC-4B0C-A176-9F58ECCF91BD}" destId="{C8BD058F-34B9-4516-ADED-14AC49D27225}" srcOrd="0" destOrd="0" parTransId="{0D1889FE-A32D-4661-8DCD-440B37021A84}" sibTransId="{AB077233-8C25-4942-8203-6F2588614007}"/>
    <dgm:cxn modelId="{C0B4F924-ACF5-4C48-98DA-0C18CAE7A80E}" type="presOf" srcId="{19C28EC2-A01C-4863-A564-01BB00AD50F9}" destId="{A930192A-D27A-4275-8F57-189C871C6574}" srcOrd="0" destOrd="0" presId="urn:microsoft.com/office/officeart/2005/8/layout/orgChart1"/>
    <dgm:cxn modelId="{C9F0C66C-4C33-4988-BB37-4732F3520D8B}" type="presOf" srcId="{C8BD058F-34B9-4516-ADED-14AC49D27225}" destId="{C3D40A7E-99A9-423D-B379-B156CBB8B3AA}" srcOrd="1" destOrd="0" presId="urn:microsoft.com/office/officeart/2005/8/layout/orgChart1"/>
    <dgm:cxn modelId="{7B5771E3-3F52-409F-90EA-602762F199C4}" type="presOf" srcId="{52692093-A6DA-4BAF-B9B9-AFF7704A522D}" destId="{86E49D86-82C9-4D6C-82E2-C3C1F32F88C9}" srcOrd="0" destOrd="0" presId="urn:microsoft.com/office/officeart/2005/8/layout/orgChart1"/>
    <dgm:cxn modelId="{1DE34D88-B986-48A5-83A9-692940DC31FC}" type="presOf" srcId="{C8BD058F-34B9-4516-ADED-14AC49D27225}" destId="{D7F67E5C-05A8-41FF-8C4B-4A365AD385F2}" srcOrd="0" destOrd="0" presId="urn:microsoft.com/office/officeart/2005/8/layout/orgChart1"/>
    <dgm:cxn modelId="{E36913B7-C6B8-4FFF-8BB3-39910DB180E7}" type="presOf" srcId="{3DF36E5E-78E9-4FDB-A5A7-810C9DB17BF6}" destId="{C45DA41F-A2D4-4B48-9DA4-69D57DB638CF}" srcOrd="0" destOrd="0" presId="urn:microsoft.com/office/officeart/2005/8/layout/orgChart1"/>
    <dgm:cxn modelId="{5C4940D1-6356-4888-B04B-4CC055F32554}" type="presParOf" srcId="{F540DE6B-C21E-4BF7-9B0D-8FE1C3390935}" destId="{43CFBBAA-20C3-4EEE-A985-2BED70801AFB}" srcOrd="0" destOrd="0" presId="urn:microsoft.com/office/officeart/2005/8/layout/orgChart1"/>
    <dgm:cxn modelId="{9911D86D-2EA5-40E5-8A96-F5EAC48179B9}" type="presParOf" srcId="{43CFBBAA-20C3-4EEE-A985-2BED70801AFB}" destId="{B6DA6EED-C947-4B1A-A3FE-0CE6AE0929B1}" srcOrd="0" destOrd="0" presId="urn:microsoft.com/office/officeart/2005/8/layout/orgChart1"/>
    <dgm:cxn modelId="{35FDB67A-74DD-4945-BCE8-ED132D6447EE}" type="presParOf" srcId="{B6DA6EED-C947-4B1A-A3FE-0CE6AE0929B1}" destId="{D7F67E5C-05A8-41FF-8C4B-4A365AD385F2}" srcOrd="0" destOrd="0" presId="urn:microsoft.com/office/officeart/2005/8/layout/orgChart1"/>
    <dgm:cxn modelId="{0CC2A50C-57C9-4F8B-8145-354D6B2F6092}" type="presParOf" srcId="{B6DA6EED-C947-4B1A-A3FE-0CE6AE0929B1}" destId="{C3D40A7E-99A9-423D-B379-B156CBB8B3AA}" srcOrd="1" destOrd="0" presId="urn:microsoft.com/office/officeart/2005/8/layout/orgChart1"/>
    <dgm:cxn modelId="{7B650F68-C614-49BF-A442-41D8C1FC92F3}" type="presParOf" srcId="{43CFBBAA-20C3-4EEE-A985-2BED70801AFB}" destId="{4A1674C3-9776-4AE0-BA88-28B7392CB825}" srcOrd="1" destOrd="0" presId="urn:microsoft.com/office/officeart/2005/8/layout/orgChart1"/>
    <dgm:cxn modelId="{06C08303-22A2-4B75-AA02-646F4484137C}" type="presParOf" srcId="{4A1674C3-9776-4AE0-BA88-28B7392CB825}" destId="{62128483-3E2B-43F5-9193-D17CAB90F236}" srcOrd="0" destOrd="0" presId="urn:microsoft.com/office/officeart/2005/8/layout/orgChart1"/>
    <dgm:cxn modelId="{628F6151-0411-4203-904A-CCA741FF4794}" type="presParOf" srcId="{4A1674C3-9776-4AE0-BA88-28B7392CB825}" destId="{ACEB0C99-1F9C-4094-8C77-9FF174BABCDC}" srcOrd="1" destOrd="0" presId="urn:microsoft.com/office/officeart/2005/8/layout/orgChart1"/>
    <dgm:cxn modelId="{7C1980B2-1D72-4EBA-8822-ABB37F5C498B}" type="presParOf" srcId="{ACEB0C99-1F9C-4094-8C77-9FF174BABCDC}" destId="{4FEBC49E-5197-416D-9611-1678CD42019D}" srcOrd="0" destOrd="0" presId="urn:microsoft.com/office/officeart/2005/8/layout/orgChart1"/>
    <dgm:cxn modelId="{37A510AB-B546-4422-855C-1F077AF038D6}" type="presParOf" srcId="{4FEBC49E-5197-416D-9611-1678CD42019D}" destId="{17BBA5BE-D309-4F78-BEBA-B33408D64162}" srcOrd="0" destOrd="0" presId="urn:microsoft.com/office/officeart/2005/8/layout/orgChart1"/>
    <dgm:cxn modelId="{5FF5E0E1-CBB5-479B-9C12-140CC938FD4E}" type="presParOf" srcId="{4FEBC49E-5197-416D-9611-1678CD42019D}" destId="{BAA6223D-8D07-437C-BA50-A2D4883403EE}" srcOrd="1" destOrd="0" presId="urn:microsoft.com/office/officeart/2005/8/layout/orgChart1"/>
    <dgm:cxn modelId="{0824A843-D929-48E7-A07A-E10BF68F043D}" type="presParOf" srcId="{ACEB0C99-1F9C-4094-8C77-9FF174BABCDC}" destId="{8C18A5BE-B81F-42F6-8048-A5A9C5F523A5}" srcOrd="1" destOrd="0" presId="urn:microsoft.com/office/officeart/2005/8/layout/orgChart1"/>
    <dgm:cxn modelId="{77CF0A5C-1DFD-4CED-910F-2A62345A053D}" type="presParOf" srcId="{8C18A5BE-B81F-42F6-8048-A5A9C5F523A5}" destId="{83392A9A-E95F-4A9D-84EB-B3148BF3D361}" srcOrd="0" destOrd="0" presId="urn:microsoft.com/office/officeart/2005/8/layout/orgChart1"/>
    <dgm:cxn modelId="{B44AD5E1-A6C9-4031-B81B-0FBE840CC7D7}" type="presParOf" srcId="{8C18A5BE-B81F-42F6-8048-A5A9C5F523A5}" destId="{F35BBD85-8C77-4AB5-8395-2D14322795DB}" srcOrd="1" destOrd="0" presId="urn:microsoft.com/office/officeart/2005/8/layout/orgChart1"/>
    <dgm:cxn modelId="{1D525FB1-DA39-4FF9-A802-D24B1FF5BB21}" type="presParOf" srcId="{F35BBD85-8C77-4AB5-8395-2D14322795DB}" destId="{506DAEE2-0EAC-4F46-B23C-80631FC99406}" srcOrd="0" destOrd="0" presId="urn:microsoft.com/office/officeart/2005/8/layout/orgChart1"/>
    <dgm:cxn modelId="{502240F8-74F7-4715-B496-1515B6970E2E}" type="presParOf" srcId="{506DAEE2-0EAC-4F46-B23C-80631FC99406}" destId="{2B29085D-9569-468B-A9C9-9527B001FF39}" srcOrd="0" destOrd="0" presId="urn:microsoft.com/office/officeart/2005/8/layout/orgChart1"/>
    <dgm:cxn modelId="{A2A6D7A4-7927-4D0B-945A-7D23666C9571}" type="presParOf" srcId="{506DAEE2-0EAC-4F46-B23C-80631FC99406}" destId="{8CF3B513-FF35-45C6-B8E3-403AFD381047}" srcOrd="1" destOrd="0" presId="urn:microsoft.com/office/officeart/2005/8/layout/orgChart1"/>
    <dgm:cxn modelId="{6800717A-07EE-48B8-BA2C-0B511EACDE09}" type="presParOf" srcId="{F35BBD85-8C77-4AB5-8395-2D14322795DB}" destId="{C858EB08-6D5B-4D5D-A804-2F0A5EC0B692}" srcOrd="1" destOrd="0" presId="urn:microsoft.com/office/officeart/2005/8/layout/orgChart1"/>
    <dgm:cxn modelId="{56D3098B-B320-4B85-AF49-2F9F0C7FBC1E}" type="presParOf" srcId="{F35BBD85-8C77-4AB5-8395-2D14322795DB}" destId="{E165310E-5295-4CCF-A459-6A221ACFBD2D}" srcOrd="2" destOrd="0" presId="urn:microsoft.com/office/officeart/2005/8/layout/orgChart1"/>
    <dgm:cxn modelId="{F7C32B0E-D541-4C18-96AE-C7A142C1682D}" type="presParOf" srcId="{8C18A5BE-B81F-42F6-8048-A5A9C5F523A5}" destId="{C45DA41F-A2D4-4B48-9DA4-69D57DB638CF}" srcOrd="2" destOrd="0" presId="urn:microsoft.com/office/officeart/2005/8/layout/orgChart1"/>
    <dgm:cxn modelId="{60D617CA-C37C-4A32-8D22-D433149B9903}" type="presParOf" srcId="{8C18A5BE-B81F-42F6-8048-A5A9C5F523A5}" destId="{812C706F-3680-4922-822C-D4B2B49348D3}" srcOrd="3" destOrd="0" presId="urn:microsoft.com/office/officeart/2005/8/layout/orgChart1"/>
    <dgm:cxn modelId="{CDEE857A-FBF3-455E-B761-FBF4606F5AB9}" type="presParOf" srcId="{812C706F-3680-4922-822C-D4B2B49348D3}" destId="{7F9B5A60-297F-44BD-872A-99D449A9E6A2}" srcOrd="0" destOrd="0" presId="urn:microsoft.com/office/officeart/2005/8/layout/orgChart1"/>
    <dgm:cxn modelId="{A80B0B58-A845-43DD-A6D1-D017D8BA51BB}" type="presParOf" srcId="{7F9B5A60-297F-44BD-872A-99D449A9E6A2}" destId="{A38015B7-96B5-458F-8BD2-8BB0ABEFF2B6}" srcOrd="0" destOrd="0" presId="urn:microsoft.com/office/officeart/2005/8/layout/orgChart1"/>
    <dgm:cxn modelId="{077266BD-C97C-4D9B-8B58-EBC19094FAED}" type="presParOf" srcId="{7F9B5A60-297F-44BD-872A-99D449A9E6A2}" destId="{0AF6FF73-8336-41FC-9E85-14256E9648C6}" srcOrd="1" destOrd="0" presId="urn:microsoft.com/office/officeart/2005/8/layout/orgChart1"/>
    <dgm:cxn modelId="{DD44B298-F3FD-431D-B0CD-233962932264}" type="presParOf" srcId="{812C706F-3680-4922-822C-D4B2B49348D3}" destId="{53106AEB-54D2-4E7F-A5EC-F850A0137709}" srcOrd="1" destOrd="0" presId="urn:microsoft.com/office/officeart/2005/8/layout/orgChart1"/>
    <dgm:cxn modelId="{FA99EDD1-553C-45E8-BD45-81514D7BE0C8}" type="presParOf" srcId="{53106AEB-54D2-4E7F-A5EC-F850A0137709}" destId="{CB940208-A4E7-4F14-AC85-187985219170}" srcOrd="0" destOrd="0" presId="urn:microsoft.com/office/officeart/2005/8/layout/orgChart1"/>
    <dgm:cxn modelId="{A54FBB71-2154-4D3A-B1B8-A8F3713EEA9B}" type="presParOf" srcId="{53106AEB-54D2-4E7F-A5EC-F850A0137709}" destId="{5B233DD1-3BB1-47BF-9E27-44445E3D25EA}" srcOrd="1" destOrd="0" presId="urn:microsoft.com/office/officeart/2005/8/layout/orgChart1"/>
    <dgm:cxn modelId="{C4326613-1047-4F13-AD21-F819BC8AD342}" type="presParOf" srcId="{5B233DD1-3BB1-47BF-9E27-44445E3D25EA}" destId="{64ED15EE-BA41-4CD3-BE97-7E8CFF2E1824}" srcOrd="0" destOrd="0" presId="urn:microsoft.com/office/officeart/2005/8/layout/orgChart1"/>
    <dgm:cxn modelId="{34B661C8-D735-48C8-8655-7E60546EBA16}" type="presParOf" srcId="{64ED15EE-BA41-4CD3-BE97-7E8CFF2E1824}" destId="{C4644C6D-D3FF-4649-99AA-83EBC5B69669}" srcOrd="0" destOrd="0" presId="urn:microsoft.com/office/officeart/2005/8/layout/orgChart1"/>
    <dgm:cxn modelId="{6AB077B8-9D35-41A4-8534-3F39F14C18F8}" type="presParOf" srcId="{64ED15EE-BA41-4CD3-BE97-7E8CFF2E1824}" destId="{8A60F8FC-49E6-439F-B5C7-F60A151675D3}" srcOrd="1" destOrd="0" presId="urn:microsoft.com/office/officeart/2005/8/layout/orgChart1"/>
    <dgm:cxn modelId="{9C987EDF-ED0F-419A-A6CD-D5283F3C1119}" type="presParOf" srcId="{5B233DD1-3BB1-47BF-9E27-44445E3D25EA}" destId="{737045AB-5EF6-47FE-935F-37CFB42DF498}" srcOrd="1" destOrd="0" presId="urn:microsoft.com/office/officeart/2005/8/layout/orgChart1"/>
    <dgm:cxn modelId="{D29E2A73-AEB8-4337-AAFA-591DA5E3DD6A}" type="presParOf" srcId="{5B233DD1-3BB1-47BF-9E27-44445E3D25EA}" destId="{279F1084-DD59-4B39-91E1-C2A7A20A9F1B}" srcOrd="2" destOrd="0" presId="urn:microsoft.com/office/officeart/2005/8/layout/orgChart1"/>
    <dgm:cxn modelId="{52BDC666-3FE5-41FA-8494-1FAA7D8E7042}" type="presParOf" srcId="{53106AEB-54D2-4E7F-A5EC-F850A0137709}" destId="{A930192A-D27A-4275-8F57-189C871C6574}" srcOrd="2" destOrd="0" presId="urn:microsoft.com/office/officeart/2005/8/layout/orgChart1"/>
    <dgm:cxn modelId="{101D54BA-8BC8-46CF-B9E7-262E1AF7403D}" type="presParOf" srcId="{53106AEB-54D2-4E7F-A5EC-F850A0137709}" destId="{F462DECC-DE60-41C6-816E-D7C30E80D848}" srcOrd="3" destOrd="0" presId="urn:microsoft.com/office/officeart/2005/8/layout/orgChart1"/>
    <dgm:cxn modelId="{1E369DF8-2967-40AD-A577-0274936B3B2E}" type="presParOf" srcId="{F462DECC-DE60-41C6-816E-D7C30E80D848}" destId="{6D33C6E0-2FCC-44F7-B6EC-FCCB752C6AE8}" srcOrd="0" destOrd="0" presId="urn:microsoft.com/office/officeart/2005/8/layout/orgChart1"/>
    <dgm:cxn modelId="{44D2BAC7-7A84-49B9-8B6D-68091003EE59}" type="presParOf" srcId="{6D33C6E0-2FCC-44F7-B6EC-FCCB752C6AE8}" destId="{86E49D86-82C9-4D6C-82E2-C3C1F32F88C9}" srcOrd="0" destOrd="0" presId="urn:microsoft.com/office/officeart/2005/8/layout/orgChart1"/>
    <dgm:cxn modelId="{D1D261CD-549E-42DD-8845-29C422A6BD66}" type="presParOf" srcId="{6D33C6E0-2FCC-44F7-B6EC-FCCB752C6AE8}" destId="{45E5D721-05BE-47C7-BB59-E85843E9E8E7}" srcOrd="1" destOrd="0" presId="urn:microsoft.com/office/officeart/2005/8/layout/orgChart1"/>
    <dgm:cxn modelId="{282811A6-5A2C-4F91-9D1F-469D8F36BC79}" type="presParOf" srcId="{F462DECC-DE60-41C6-816E-D7C30E80D848}" destId="{A8D23790-AB19-4D3C-9487-6231E3EA9B2E}" srcOrd="1" destOrd="0" presId="urn:microsoft.com/office/officeart/2005/8/layout/orgChart1"/>
    <dgm:cxn modelId="{2A74815A-E680-45D0-BD59-B3BD8B9A9060}" type="presParOf" srcId="{F462DECC-DE60-41C6-816E-D7C30E80D848}" destId="{3D452147-43D7-4733-9B2A-D4F22B2A2A3A}" srcOrd="2" destOrd="0" presId="urn:microsoft.com/office/officeart/2005/8/layout/orgChart1"/>
    <dgm:cxn modelId="{D0EDD286-74BA-4AE1-AF7C-86C8BF5373A5}" type="presParOf" srcId="{812C706F-3680-4922-822C-D4B2B49348D3}" destId="{61420B26-87C8-429D-891E-6594B30CBCC9}" srcOrd="2" destOrd="0" presId="urn:microsoft.com/office/officeart/2005/8/layout/orgChart1"/>
    <dgm:cxn modelId="{923F92C1-8FF9-4FE1-BCC8-F6BA1FD3FCC6}" type="presParOf" srcId="{ACEB0C99-1F9C-4094-8C77-9FF174BABCDC}" destId="{888B02E2-FED8-472D-A1CD-95F439642E15}" srcOrd="2" destOrd="0" presId="urn:microsoft.com/office/officeart/2005/8/layout/orgChart1"/>
    <dgm:cxn modelId="{7AF1160B-FCB5-4276-AEE9-EE64CD3C23C6}" type="presParOf" srcId="{43CFBBAA-20C3-4EEE-A985-2BED70801AFB}" destId="{A492AFA7-AA06-406E-85F0-25328C09DDF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0192A-D27A-4275-8F57-189C871C6574}">
      <dsp:nvSpPr>
        <dsp:cNvPr id="0" name=""/>
        <dsp:cNvSpPr/>
      </dsp:nvSpPr>
      <dsp:spPr>
        <a:xfrm>
          <a:off x="3656450" y="2715794"/>
          <a:ext cx="212156" cy="1654823"/>
        </a:xfrm>
        <a:custGeom>
          <a:avLst/>
          <a:gdLst/>
          <a:ahLst/>
          <a:cxnLst/>
          <a:rect l="0" t="0" r="0" b="0"/>
          <a:pathLst>
            <a:path>
              <a:moveTo>
                <a:pt x="0" y="0"/>
              </a:moveTo>
              <a:lnTo>
                <a:pt x="0" y="1654823"/>
              </a:lnTo>
              <a:lnTo>
                <a:pt x="212156" y="16548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940208-A4E7-4F14-AC85-187985219170}">
      <dsp:nvSpPr>
        <dsp:cNvPr id="0" name=""/>
        <dsp:cNvSpPr/>
      </dsp:nvSpPr>
      <dsp:spPr>
        <a:xfrm>
          <a:off x="3656450" y="2715794"/>
          <a:ext cx="212156" cy="650614"/>
        </a:xfrm>
        <a:custGeom>
          <a:avLst/>
          <a:gdLst/>
          <a:ahLst/>
          <a:cxnLst/>
          <a:rect l="0" t="0" r="0" b="0"/>
          <a:pathLst>
            <a:path>
              <a:moveTo>
                <a:pt x="0" y="0"/>
              </a:moveTo>
              <a:lnTo>
                <a:pt x="0" y="650614"/>
              </a:lnTo>
              <a:lnTo>
                <a:pt x="212156" y="65061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5DA41F-A2D4-4B48-9DA4-69D57DB638CF}">
      <dsp:nvSpPr>
        <dsp:cNvPr id="0" name=""/>
        <dsp:cNvSpPr/>
      </dsp:nvSpPr>
      <dsp:spPr>
        <a:xfrm>
          <a:off x="3366502" y="1711585"/>
          <a:ext cx="855699" cy="297019"/>
        </a:xfrm>
        <a:custGeom>
          <a:avLst/>
          <a:gdLst/>
          <a:ahLst/>
          <a:cxnLst/>
          <a:rect l="0" t="0" r="0" b="0"/>
          <a:pathLst>
            <a:path>
              <a:moveTo>
                <a:pt x="0" y="0"/>
              </a:moveTo>
              <a:lnTo>
                <a:pt x="0" y="148509"/>
              </a:lnTo>
              <a:lnTo>
                <a:pt x="855699" y="148509"/>
              </a:lnTo>
              <a:lnTo>
                <a:pt x="855699" y="2970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392A9A-E95F-4A9D-84EB-B3148BF3D361}">
      <dsp:nvSpPr>
        <dsp:cNvPr id="0" name=""/>
        <dsp:cNvSpPr/>
      </dsp:nvSpPr>
      <dsp:spPr>
        <a:xfrm>
          <a:off x="2510803" y="1711585"/>
          <a:ext cx="855699" cy="297019"/>
        </a:xfrm>
        <a:custGeom>
          <a:avLst/>
          <a:gdLst/>
          <a:ahLst/>
          <a:cxnLst/>
          <a:rect l="0" t="0" r="0" b="0"/>
          <a:pathLst>
            <a:path>
              <a:moveTo>
                <a:pt x="855699" y="0"/>
              </a:moveTo>
              <a:lnTo>
                <a:pt x="855699" y="148509"/>
              </a:lnTo>
              <a:lnTo>
                <a:pt x="0" y="148509"/>
              </a:lnTo>
              <a:lnTo>
                <a:pt x="0" y="2970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28483-3E2B-43F5-9193-D17CAB90F236}">
      <dsp:nvSpPr>
        <dsp:cNvPr id="0" name=""/>
        <dsp:cNvSpPr/>
      </dsp:nvSpPr>
      <dsp:spPr>
        <a:xfrm>
          <a:off x="3320782" y="707376"/>
          <a:ext cx="91440" cy="297019"/>
        </a:xfrm>
        <a:custGeom>
          <a:avLst/>
          <a:gdLst/>
          <a:ahLst/>
          <a:cxnLst/>
          <a:rect l="0" t="0" r="0" b="0"/>
          <a:pathLst>
            <a:path>
              <a:moveTo>
                <a:pt x="45720" y="0"/>
              </a:moveTo>
              <a:lnTo>
                <a:pt x="45720" y="2970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F67E5C-05A8-41FF-8C4B-4A365AD385F2}">
      <dsp:nvSpPr>
        <dsp:cNvPr id="0" name=""/>
        <dsp:cNvSpPr/>
      </dsp:nvSpPr>
      <dsp:spPr>
        <a:xfrm>
          <a:off x="2313405" y="187"/>
          <a:ext cx="2106193"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项目组合管理</a:t>
          </a:r>
          <a:r>
            <a:rPr lang="en-US" altLang="zh-CN" sz="2000" kern="1200" dirty="0"/>
            <a:t>(Portfolios)</a:t>
          </a:r>
          <a:endParaRPr lang="zh-CN" altLang="en-US" sz="2000" kern="1200" dirty="0"/>
        </a:p>
      </dsp:txBody>
      <dsp:txXfrm>
        <a:off x="2313405" y="187"/>
        <a:ext cx="2106193" cy="707189"/>
      </dsp:txXfrm>
    </dsp:sp>
    <dsp:sp modelId="{17BBA5BE-D309-4F78-BEBA-B33408D64162}">
      <dsp:nvSpPr>
        <dsp:cNvPr id="0" name=""/>
        <dsp:cNvSpPr/>
      </dsp:nvSpPr>
      <dsp:spPr>
        <a:xfrm>
          <a:off x="2659313" y="1004396"/>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项目集</a:t>
          </a:r>
          <a:r>
            <a:rPr lang="en-US" altLang="zh-CN" sz="2000" kern="1200" dirty="0"/>
            <a:t>(Programs)</a:t>
          </a:r>
          <a:endParaRPr lang="zh-CN" altLang="en-US" sz="2000" kern="1200" dirty="0"/>
        </a:p>
      </dsp:txBody>
      <dsp:txXfrm>
        <a:off x="2659313" y="1004396"/>
        <a:ext cx="1414378" cy="707189"/>
      </dsp:txXfrm>
    </dsp:sp>
    <dsp:sp modelId="{2B29085D-9569-468B-A9C9-9527B001FF39}">
      <dsp:nvSpPr>
        <dsp:cNvPr id="0" name=""/>
        <dsp:cNvSpPr/>
      </dsp:nvSpPr>
      <dsp:spPr>
        <a:xfrm>
          <a:off x="1803614" y="2008605"/>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项目</a:t>
          </a:r>
          <a:r>
            <a:rPr lang="en-US" altLang="zh-CN" sz="2000" kern="1200" dirty="0"/>
            <a:t>(Project)</a:t>
          </a:r>
          <a:endParaRPr lang="zh-CN" altLang="en-US" sz="2000" kern="1200" dirty="0"/>
        </a:p>
      </dsp:txBody>
      <dsp:txXfrm>
        <a:off x="1803614" y="2008605"/>
        <a:ext cx="1414378" cy="707189"/>
      </dsp:txXfrm>
    </dsp:sp>
    <dsp:sp modelId="{A38015B7-96B5-458F-8BD2-8BB0ABEFF2B6}">
      <dsp:nvSpPr>
        <dsp:cNvPr id="0" name=""/>
        <dsp:cNvSpPr/>
      </dsp:nvSpPr>
      <dsp:spPr>
        <a:xfrm>
          <a:off x="3515012" y="2008605"/>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项目</a:t>
          </a:r>
        </a:p>
      </dsp:txBody>
      <dsp:txXfrm>
        <a:off x="3515012" y="2008605"/>
        <a:ext cx="1414378" cy="707189"/>
      </dsp:txXfrm>
    </dsp:sp>
    <dsp:sp modelId="{C4644C6D-D3FF-4649-99AA-83EBC5B69669}">
      <dsp:nvSpPr>
        <dsp:cNvPr id="0" name=""/>
        <dsp:cNvSpPr/>
      </dsp:nvSpPr>
      <dsp:spPr>
        <a:xfrm>
          <a:off x="3868607" y="3012814"/>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子项目</a:t>
          </a:r>
        </a:p>
      </dsp:txBody>
      <dsp:txXfrm>
        <a:off x="3868607" y="3012814"/>
        <a:ext cx="1414378" cy="707189"/>
      </dsp:txXfrm>
    </dsp:sp>
    <dsp:sp modelId="{86E49D86-82C9-4D6C-82E2-C3C1F32F88C9}">
      <dsp:nvSpPr>
        <dsp:cNvPr id="0" name=""/>
        <dsp:cNvSpPr/>
      </dsp:nvSpPr>
      <dsp:spPr>
        <a:xfrm>
          <a:off x="3868607" y="4017023"/>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子项目</a:t>
          </a:r>
        </a:p>
      </dsp:txBody>
      <dsp:txXfrm>
        <a:off x="3868607" y="4017023"/>
        <a:ext cx="1414378" cy="70718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cs typeface="+mn-cs"/>
              </a:defRPr>
            </a:lvl1pPr>
          </a:lstStyle>
          <a:p>
            <a:pPr>
              <a:defRPr/>
            </a:pPr>
            <a:endParaRPr lang="en-US" altLang="zh-CN"/>
          </a:p>
        </p:txBody>
      </p:sp>
      <p:sp>
        <p:nvSpPr>
          <p:cNvPr id="81923"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cs typeface="+mn-cs"/>
              </a:defRPr>
            </a:lvl1pPr>
          </a:lstStyle>
          <a:p>
            <a:pPr>
              <a:defRPr/>
            </a:pPr>
            <a:endParaRPr lang="en-US" altLang="zh-CN"/>
          </a:p>
        </p:txBody>
      </p:sp>
      <p:sp>
        <p:nvSpPr>
          <p:cNvPr id="81924"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cs typeface="+mn-cs"/>
              </a:defRPr>
            </a:lvl1pPr>
          </a:lstStyle>
          <a:p>
            <a:pPr>
              <a:defRPr/>
            </a:pPr>
            <a:endParaRPr lang="en-US" altLang="zh-CN"/>
          </a:p>
        </p:txBody>
      </p:sp>
      <p:sp>
        <p:nvSpPr>
          <p:cNvPr id="81925"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cs typeface="+mn-cs"/>
              </a:defRPr>
            </a:lvl1pPr>
          </a:lstStyle>
          <a:p>
            <a:pPr>
              <a:defRPr/>
            </a:pPr>
            <a:fld id="{EA86A4B5-776F-49C1-8046-01AC5D0258F9}"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de-DE" noProof="0"/>
              <a:t>Textmasterformate durch Klicken bearbeiten</a:t>
            </a:r>
            <a:endParaRPr lang="de-DE" noProof="0"/>
          </a:p>
          <a:p>
            <a:pPr lvl="1"/>
            <a:r>
              <a:rPr lang="de-DE" noProof="0"/>
              <a:t>Zweite Ebene</a:t>
            </a:r>
            <a:endParaRPr lang="de-DE" noProof="0"/>
          </a:p>
          <a:p>
            <a:pPr lvl="2"/>
            <a:r>
              <a:rPr lang="de-DE" noProof="0"/>
              <a:t>Dritte Ebene</a:t>
            </a:r>
            <a:endParaRPr lang="de-DE" noProof="0"/>
          </a:p>
          <a:p>
            <a:pPr lvl="3"/>
            <a:r>
              <a:rPr lang="de-DE" noProof="0"/>
              <a:t>Vierte Ebene</a:t>
            </a:r>
            <a:endParaRPr lang="de-DE" noProof="0"/>
          </a:p>
          <a:p>
            <a:pPr lvl="4"/>
            <a:r>
              <a:rPr lang="de-DE" noProof="0"/>
              <a:t>Fünfte Ebene</a:t>
            </a:r>
            <a:endParaRPr lang="de-DE" noProof="0"/>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latin typeface="Arial" panose="020B0604020202020204" pitchFamily="34" charset="0"/>
                <a:cs typeface="Arial" panose="020B0604020202020204" pitchFamily="34" charset="0"/>
              </a:defRPr>
            </a:lvl1pPr>
          </a:lstStyle>
          <a:p>
            <a:pPr>
              <a:defRPr/>
            </a:pPr>
            <a:fld id="{AD744E2D-6CE4-438C-B9A0-AF7F3BF83E59}" type="slidenum">
              <a:rPr lang="de-DE" altLang="zh-CN"/>
            </a:fld>
            <a:endParaRPr lang="de-DE"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产品的愿景、团队的价值观</a:t>
            </a:r>
            <a:endParaRPr lang="zh-CN" altLang="en-US" dirty="0"/>
          </a:p>
          <a:p>
            <a:r>
              <a:rPr lang="zh-CN" altLang="en-US" dirty="0">
                <a:sym typeface="+mn-ea"/>
              </a:rPr>
              <a:t>在资金流、用户流、物流、信息流，四者得一，可得天下</a:t>
            </a:r>
            <a:endParaRPr lang="zh-CN" altLang="en-US" dirty="0"/>
          </a:p>
          <a:p>
            <a:r>
              <a:rPr lang="zh-CN" altLang="en-US" dirty="0"/>
              <a:t>和</a:t>
            </a:r>
            <a:r>
              <a:rPr lang="en-US" altLang="zh-CN" dirty="0"/>
              <a:t>SCRUM</a:t>
            </a:r>
            <a:r>
              <a:rPr lang="zh-CN" altLang="en-US" dirty="0"/>
              <a:t>课上呼应</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凡客代言人：王珞丹   红酒代言：陈道明</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当然还包括其他方面，比如网络架构（初期比较简单，后期随着用户的上升，需要考虑整体架构的合理性），后期会有详细的规划和分析</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为最终的决策提供有效依据</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掌握判断标准，</a:t>
            </a:r>
            <a:r>
              <a:rPr lang="zh-CN" altLang="en-US" dirty="0">
                <a:sym typeface="+mn-ea"/>
              </a:rPr>
              <a:t>教材</a:t>
            </a:r>
            <a:r>
              <a:rPr lang="en-US" altLang="zh-CN">
                <a:sym typeface="+mn-ea"/>
              </a:rPr>
              <a:t>106-110</a:t>
            </a:r>
            <a:r>
              <a:rPr lang="zh-CN" altLang="en-US">
                <a:sym typeface="+mn-ea"/>
              </a:rPr>
              <a:t>页</a:t>
            </a:r>
            <a:endParaRPr lang="zh-CN" altLang="en-US"/>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一个有趣的笑话，</a:t>
            </a:r>
            <a:r>
              <a:rPr lang="en-US" altLang="zh-CN" dirty="0">
                <a:sym typeface="+mn-ea"/>
              </a:rPr>
              <a:t>100</a:t>
            </a:r>
            <a:r>
              <a:rPr lang="zh-CN" altLang="en-US" dirty="0">
                <a:sym typeface="+mn-ea"/>
              </a:rPr>
              <a:t>万元卖房创业，创业成功</a:t>
            </a:r>
            <a:r>
              <a:rPr lang="en-US" altLang="zh-CN" dirty="0">
                <a:sym typeface="+mn-ea"/>
              </a:rPr>
              <a:t>1000</a:t>
            </a:r>
            <a:r>
              <a:rPr lang="zh-CN" altLang="en-US" dirty="0">
                <a:sym typeface="+mn-ea"/>
              </a:rPr>
              <a:t>万，又买回原来的房子</a:t>
            </a:r>
            <a:endParaRPr lang="zh-CN" altLang="en-US" dirty="0">
              <a:sym typeface="+mn-ea"/>
            </a:endParaRPr>
          </a:p>
          <a:p>
            <a:endParaRPr lang="en-US" altLang="zh-CN" dirty="0">
              <a:sym typeface="+mn-ea"/>
            </a:endParaRPr>
          </a:p>
          <a:p>
            <a:r>
              <a:rPr lang="en-US" altLang="zh-CN" dirty="0">
                <a:sym typeface="+mn-ea"/>
              </a:rPr>
              <a:t>净现值指未来资金(现金)流入(收入)现值与未来资金(现金)流出(支出)现值的差额。项目评估中净现值法的基本指标。未来的资金流入与资金流出均按预计贴现率各个时期的现值系数换算为现值后，再确定其净现值。这种预计贴现率是按企业的最低的投资收益率来确定的.是企业投资可以接受的最低界限。 </a:t>
            </a:r>
            <a:endParaRPr lang="en-US" altLang="zh-CN" dirty="0">
              <a:sym typeface="+mn-ea"/>
            </a:endParaRPr>
          </a:p>
          <a:p>
            <a:r>
              <a:rPr lang="en-US" altLang="zh-CN"/>
              <a:t>1.</a:t>
            </a:r>
            <a:r>
              <a:rPr lang="zh-CN" altLang="en-US"/>
              <a:t>收益是否大于成本 </a:t>
            </a:r>
            <a:r>
              <a:rPr lang="en-US" altLang="zh-CN"/>
              <a:t>2.</a:t>
            </a:r>
            <a:r>
              <a:rPr lang="zh-CN" altLang="en-US"/>
              <a:t>随着时间的推进，折现因素的考虑</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计算</a:t>
            </a:r>
            <a:r>
              <a:rPr lang="en-US" altLang="zh-CN" dirty="0">
                <a:sym typeface="+mn-ea"/>
              </a:rPr>
              <a:t>NPV (</a:t>
            </a:r>
            <a:r>
              <a:rPr lang="zh-CN" altLang="en-US" dirty="0">
                <a:sym typeface="+mn-ea"/>
              </a:rPr>
              <a:t>具体参见教材</a:t>
            </a:r>
            <a:r>
              <a:rPr lang="en-US" altLang="zh-CN" dirty="0">
                <a:sym typeface="+mn-ea"/>
              </a:rPr>
              <a:t>74-78</a:t>
            </a:r>
            <a:r>
              <a:rPr lang="zh-CN" altLang="en-US" dirty="0">
                <a:sym typeface="+mn-ea"/>
              </a:rPr>
              <a:t>页</a:t>
            </a:r>
            <a:r>
              <a:rPr lang="en-US" altLang="zh-CN" dirty="0">
                <a:sym typeface="+mn-ea"/>
              </a:rPr>
              <a:t>)</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是以现金流的方式，将在项目中的总投资全部收回的时间（成本与收益的）</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项目发起（项目来源）、项目输入（项目论证、立项）、项目启动</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a:t>
            </a:r>
            <a:r>
              <a:rPr lang="zh-CN" altLang="en-US"/>
              <a:t>动态回收期 计算时同样也需要考虑折现的问题</a:t>
            </a:r>
            <a:endParaRPr lang="zh-CN" altLang="en-US"/>
          </a:p>
          <a:p>
            <a:r>
              <a:rPr lang="en-US" altLang="zh-CN"/>
              <a:t>2.</a:t>
            </a:r>
            <a:r>
              <a:rPr lang="zh-CN" altLang="en-US"/>
              <a:t>在不损失整体利益的情况下，回收期短好</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SCRUM</a:t>
            </a:r>
            <a:r>
              <a:rPr lang="zh-CN" altLang="en-US" dirty="0"/>
              <a:t>课中介绍的就是产品构思的一种情况</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任命项目经理后，由他交叉并行推进后续工作</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sym typeface="+mn-ea"/>
              </a:rPr>
              <a:t>项目启动会议的方法请参考教材</a:t>
            </a:r>
            <a:r>
              <a:rPr lang="en-US" altLang="zh-CN" dirty="0">
                <a:sym typeface="+mn-ea"/>
              </a:rPr>
              <a:t>57</a:t>
            </a:r>
            <a:r>
              <a:rPr lang="zh-CN" altLang="en-US">
                <a:sym typeface="+mn-ea"/>
              </a:rPr>
              <a:t>页</a:t>
            </a:r>
            <a:endParaRPr lang="en-US" altLang="zh-CN" dirty="0"/>
          </a:p>
          <a:p>
            <a:r>
              <a:rPr lang="zh-CN" altLang="en-US" dirty="0"/>
              <a:t>最好给自己的项目起一</a:t>
            </a:r>
            <a:r>
              <a:rPr lang="zh-CN" altLang="en-US"/>
              <a:t>个鼓舞和凝聚的</a:t>
            </a:r>
            <a:r>
              <a:rPr lang="zh-CN" altLang="en-US" dirty="0"/>
              <a:t>名字，例如</a:t>
            </a:r>
            <a:r>
              <a:rPr lang="en-US" altLang="zh-CN" dirty="0"/>
              <a:t>2004</a:t>
            </a:r>
            <a:r>
              <a:rPr lang="zh-CN" altLang="en-US" dirty="0"/>
              <a:t>年，中国正式开展月球探测工程，并命名为“嫦娥工程”</a:t>
            </a:r>
            <a:endParaRPr lang="zh-CN" altLang="en-US" dirty="0"/>
          </a:p>
        </p:txBody>
      </p:sp>
      <p:sp>
        <p:nvSpPr>
          <p:cNvPr id="4" name="灯片编号占位符 3"/>
          <p:cNvSpPr>
            <a:spLocks noGrp="1"/>
          </p:cNvSpPr>
          <p:nvPr>
            <p:ph type="sldNum" sz="quarter" idx="10"/>
          </p:nvPr>
        </p:nvSpPr>
        <p:spPr/>
        <p:txBody>
          <a:bodyPr/>
          <a:lstStyle/>
          <a:p>
            <a:fld id="{02A7D30C-7197-4668-B0FC-2219D9FE596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大学生创业优惠政策</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共享单车</a:t>
            </a:r>
            <a:r>
              <a:rPr lang="en-US" altLang="zh-CN" dirty="0"/>
              <a:t>-</a:t>
            </a:r>
            <a:r>
              <a:rPr lang="zh-CN" altLang="en-US" dirty="0"/>
              <a:t>最后一公里问题（离苦）； 微信</a:t>
            </a:r>
            <a:r>
              <a:rPr lang="en-US" altLang="zh-CN" dirty="0"/>
              <a:t>-</a:t>
            </a:r>
            <a:r>
              <a:rPr lang="zh-CN" altLang="en-US" dirty="0"/>
              <a:t>代替了短信（得乐）； 支付宝</a:t>
            </a:r>
            <a:r>
              <a:rPr lang="en-US" altLang="zh-CN" dirty="0"/>
              <a:t>-</a:t>
            </a:r>
            <a:r>
              <a:rPr lang="zh-CN" altLang="en-US" dirty="0"/>
              <a:t>便捷的支付（离苦</a:t>
            </a:r>
            <a:r>
              <a:rPr lang="en-US" altLang="zh-CN" dirty="0"/>
              <a:t>-</a:t>
            </a:r>
            <a:r>
              <a:rPr lang="zh-CN" altLang="en-US" dirty="0"/>
              <a:t>得乐）</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用户可能不知道自己明确需要什么，但能分清产品的</a:t>
            </a:r>
            <a:r>
              <a:rPr lang="en-US" altLang="zh-CN" dirty="0">
                <a:sym typeface="+mn-ea"/>
              </a:rPr>
              <a:t>“</a:t>
            </a:r>
            <a:r>
              <a:rPr lang="zh-CN" altLang="en-US" dirty="0">
                <a:sym typeface="+mn-ea"/>
              </a:rPr>
              <a:t>好</a:t>
            </a:r>
            <a:r>
              <a:rPr lang="en-US" altLang="zh-CN" dirty="0">
                <a:sym typeface="+mn-ea"/>
              </a:rPr>
              <a:t>”</a:t>
            </a:r>
            <a:r>
              <a:rPr lang="zh-CN" altLang="en-US" dirty="0">
                <a:sym typeface="+mn-ea"/>
              </a:rPr>
              <a:t>和</a:t>
            </a:r>
            <a:r>
              <a:rPr lang="en-US" altLang="zh-CN" dirty="0">
                <a:sym typeface="+mn-ea"/>
              </a:rPr>
              <a:t>“</a:t>
            </a:r>
            <a:r>
              <a:rPr lang="zh-CN" altLang="en-US" dirty="0">
                <a:sym typeface="+mn-ea"/>
              </a:rPr>
              <a:t>坏</a:t>
            </a:r>
            <a:r>
              <a:rPr lang="en-US" altLang="zh-CN" dirty="0">
                <a:sym typeface="+mn-ea"/>
              </a:rPr>
              <a:t>”</a:t>
            </a:r>
            <a:endParaRPr lang="zh-CN" altLang="en-US" dirty="0">
              <a:sym typeface="+mn-ea"/>
            </a:endParaRPr>
          </a:p>
          <a:p>
            <a:r>
              <a:rPr lang="zh-CN" altLang="en-US" dirty="0">
                <a:sym typeface="+mn-ea"/>
              </a:rPr>
              <a:t>当然还有另一种声音：有些企业会引发人性中恶的一面，有的企业则引发人向善的一面，他选择做后者。” --《福布斯》杂志中文版对老罗英语创始人罗永浩的评价</a:t>
            </a:r>
            <a:endParaRPr lang="zh-CN" altLang="en-US" dirty="0"/>
          </a:p>
          <a:p>
            <a:r>
              <a:rPr lang="zh-CN" altLang="en-US" dirty="0"/>
              <a:t>阿里巴巴：</a:t>
            </a:r>
            <a:r>
              <a:rPr lang="zh-CN" altLang="en-US" i="1" dirty="0">
                <a:effectLst/>
              </a:rPr>
              <a:t>让天下没有难做的生意</a:t>
            </a:r>
            <a:endParaRPr lang="en-US" altLang="zh-CN" dirty="0"/>
          </a:p>
          <a:p>
            <a:r>
              <a:rPr lang="zh-CN" altLang="en-US" dirty="0"/>
              <a:t>可汗学院：用视频再造教育</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1629" name="Rectangle 7"/>
          <p:cNvSpPr>
            <a:spLocks noGrp="1" noChangeArrowheads="1"/>
          </p:cNvSpPr>
          <p:nvPr>
            <p:ph type="ctrTitle"/>
          </p:nvPr>
        </p:nvSpPr>
        <p:spPr>
          <a:xfrm>
            <a:off x="1151467" y="4271963"/>
            <a:ext cx="9980084" cy="1081087"/>
          </a:xfrm>
        </p:spPr>
        <p:txBody>
          <a:bodyPr anchor="b"/>
          <a:lstStyle>
            <a:lvl1pPr>
              <a:lnSpc>
                <a:spcPct val="110000"/>
              </a:lnSpc>
              <a:defRPr sz="3200">
                <a:solidFill>
                  <a:schemeClr val="tx1"/>
                </a:solidFill>
              </a:defRPr>
            </a:lvl1pPr>
          </a:lstStyle>
          <a:p>
            <a:r>
              <a:rPr lang="de-DE" dirty="0"/>
              <a:t>Titelmasterformat durch Klicken bearbeiten</a:t>
            </a:r>
            <a:endParaRPr lang="de-DE" dirty="0"/>
          </a:p>
        </p:txBody>
      </p:sp>
      <p:sp>
        <p:nvSpPr>
          <p:cNvPr id="111630" name="Rectangle 12"/>
          <p:cNvSpPr>
            <a:spLocks noGrp="1" noChangeArrowheads="1"/>
          </p:cNvSpPr>
          <p:nvPr>
            <p:ph type="subTitle" idx="1"/>
          </p:nvPr>
        </p:nvSpPr>
        <p:spPr bwMode="gray">
          <a:xfrm>
            <a:off x="1151467" y="5284788"/>
            <a:ext cx="10013951" cy="800100"/>
          </a:xfrm>
        </p:spPr>
        <p:txBody>
          <a:bodyPr tIns="45720" bIns="45720"/>
          <a:lstStyle>
            <a:lvl1pPr marL="0" indent="0">
              <a:buFont typeface="Wingdings" panose="05000000000000000000" pitchFamily="2" charset="2"/>
              <a:buNone/>
              <a:defRPr sz="2400"/>
            </a:lvl1pPr>
          </a:lstStyle>
          <a:p>
            <a:r>
              <a:rPr lang="de-DE" dirty="0"/>
              <a:t>Formatvorlage des Untertitelmasters durch Klicken bearbeiten</a:t>
            </a:r>
            <a:endParaRPr lang="de-DE" dirty="0"/>
          </a:p>
        </p:txBody>
      </p:sp>
      <p:sp>
        <p:nvSpPr>
          <p:cNvPr id="5" name="Rectangle 5"/>
          <p:cNvSpPr>
            <a:spLocks noGrp="1" noChangeArrowheads="1"/>
          </p:cNvSpPr>
          <p:nvPr>
            <p:ph type="ftr" sz="quarter" idx="10"/>
          </p:nvPr>
        </p:nvSpPr>
        <p:spPr>
          <a:xfrm>
            <a:off x="4165600" y="6245225"/>
            <a:ext cx="3860800" cy="476250"/>
          </a:xfrm>
        </p:spPr>
        <p:txBody>
          <a:bodyPr/>
          <a:lstStyle>
            <a:lvl1pPr>
              <a:defRPr>
                <a:solidFill>
                  <a:schemeClr val="tx1"/>
                </a:solidFill>
              </a:defRPr>
            </a:lvl1pPr>
          </a:lstStyle>
          <a:p>
            <a:pPr>
              <a:defRPr/>
            </a:pPr>
            <a:endParaRPr lang="zh-CN"/>
          </a:p>
        </p:txBody>
      </p:sp>
      <p:pic>
        <p:nvPicPr>
          <p:cNvPr id="6" name="图片 5" descr="软件学院LOGO1.png"/>
          <p:cNvPicPr>
            <a:picLocks noChangeAspect="1"/>
          </p:cNvPicPr>
          <p:nvPr userDrawn="1"/>
        </p:nvPicPr>
        <p:blipFill>
          <a:blip r:embed="rId3"/>
          <a:stretch>
            <a:fillRect/>
          </a:stretch>
        </p:blipFill>
        <p:spPr>
          <a:xfrm>
            <a:off x="7282775" y="6269850"/>
            <a:ext cx="4871217" cy="5634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19633" y="252413"/>
            <a:ext cx="2840567" cy="55499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93700" y="252413"/>
            <a:ext cx="8322733" cy="55499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393700" y="1489075"/>
            <a:ext cx="5581651"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8551" y="1489075"/>
            <a:ext cx="5581649"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4.png"/><Relationship Id="rId12" Type="http://schemas.openxmlformats.org/officeDocument/2006/relationships/image" Target="../media/image3.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93700" y="1489075"/>
            <a:ext cx="11366500" cy="4313238"/>
          </a:xfrm>
          <a:prstGeom prst="rect">
            <a:avLst/>
          </a:prstGeom>
          <a:noFill/>
          <a:ln w="9525">
            <a:noFill/>
            <a:miter lim="800000"/>
          </a:ln>
        </p:spPr>
        <p:txBody>
          <a:bodyPr vert="horz" wrap="square" lIns="0" tIns="0" rIns="0" bIns="0" numCol="1" anchor="t" anchorCtr="0" compatLnSpc="1"/>
          <a:lstStyle/>
          <a:p>
            <a:pPr lvl="0"/>
            <a:r>
              <a:rPr lang="de-DE" altLang="zh-CN" dirty="0"/>
              <a:t>Textmasterformate durch Klicken bearbeiten</a:t>
            </a:r>
            <a:endParaRPr lang="de-DE" altLang="zh-CN" dirty="0"/>
          </a:p>
          <a:p>
            <a:pPr lvl="1"/>
            <a:r>
              <a:rPr lang="de-DE" altLang="zh-CN" dirty="0"/>
              <a:t>Zweite Ebene</a:t>
            </a:r>
            <a:endParaRPr lang="de-DE" altLang="zh-CN" dirty="0"/>
          </a:p>
          <a:p>
            <a:pPr lvl="2"/>
            <a:r>
              <a:rPr lang="de-DE" altLang="zh-CN" dirty="0"/>
              <a:t>Dritte Ebene</a:t>
            </a:r>
            <a:endParaRPr lang="de-DE" altLang="zh-CN" dirty="0"/>
          </a:p>
          <a:p>
            <a:pPr lvl="3"/>
            <a:r>
              <a:rPr lang="de-DE" altLang="zh-CN" dirty="0"/>
              <a:t>Vierte Ebene</a:t>
            </a:r>
            <a:endParaRPr lang="de-DE" altLang="zh-CN" dirty="0"/>
          </a:p>
          <a:p>
            <a:pPr lvl="4"/>
            <a:r>
              <a:rPr lang="de-DE" altLang="zh-CN" dirty="0"/>
              <a:t>Fünfte Ebene</a:t>
            </a:r>
            <a:endParaRPr lang="de-DE" altLang="zh-CN" dirty="0"/>
          </a:p>
        </p:txBody>
      </p:sp>
      <p:sp>
        <p:nvSpPr>
          <p:cNvPr id="110595" name="Rectangle 5"/>
          <p:cNvSpPr>
            <a:spLocks noGrp="1" noChangeArrowheads="1"/>
          </p:cNvSpPr>
          <p:nvPr>
            <p:ph type="ftr" sz="quarter" idx="3"/>
          </p:nvPr>
        </p:nvSpPr>
        <p:spPr bwMode="gray">
          <a:xfrm>
            <a:off x="4165600" y="6365875"/>
            <a:ext cx="3860800" cy="247650"/>
          </a:xfrm>
          <a:prstGeom prst="rect">
            <a:avLst/>
          </a:prstGeom>
          <a:noFill/>
          <a:ln w="9525">
            <a:noFill/>
            <a:miter lim="800000"/>
          </a:ln>
        </p:spPr>
        <p:txBody>
          <a:bodyPr vert="horz" wrap="square" lIns="91440" tIns="45720" rIns="91440" bIns="45720" numCol="1" anchor="t" anchorCtr="0" compatLnSpc="1"/>
          <a:lstStyle>
            <a:lvl1pPr algn="ctr">
              <a:defRPr sz="1000" noProof="1">
                <a:solidFill>
                  <a:schemeClr val="bg1"/>
                </a:solidFill>
                <a:latin typeface="Arial" panose="020B0604020202020204" pitchFamily="34" charset="0"/>
                <a:cs typeface="+mn-cs"/>
              </a:defRPr>
            </a:lvl1pPr>
          </a:lstStyle>
          <a:p>
            <a:pPr>
              <a:defRPr/>
            </a:pPr>
            <a:endParaRPr lang="zh-CN"/>
          </a:p>
        </p:txBody>
      </p:sp>
      <p:sp>
        <p:nvSpPr>
          <p:cNvPr id="1028" name="Rectangle 7"/>
          <p:cNvSpPr>
            <a:spLocks noGrp="1" noChangeArrowheads="1"/>
          </p:cNvSpPr>
          <p:nvPr>
            <p:ph type="title"/>
          </p:nvPr>
        </p:nvSpPr>
        <p:spPr bwMode="gray">
          <a:xfrm>
            <a:off x="400051" y="252413"/>
            <a:ext cx="11360149" cy="647700"/>
          </a:xfrm>
          <a:prstGeom prst="rect">
            <a:avLst/>
          </a:prstGeom>
          <a:noFill/>
          <a:ln w="9525">
            <a:noFill/>
            <a:miter lim="800000"/>
          </a:ln>
        </p:spPr>
        <p:txBody>
          <a:bodyPr vert="horz" wrap="square" lIns="0" tIns="45720" rIns="0" bIns="45720" numCol="1" anchor="t" anchorCtr="0" compatLnSpc="1"/>
          <a:lstStyle/>
          <a:p>
            <a:pPr lvl="0"/>
            <a:r>
              <a:rPr lang="de-DE" altLang="zh-CN"/>
              <a:t>Klicken Sie, um das Titelformat zu bearbeiten</a:t>
            </a:r>
            <a:endParaRPr lang="de-DE" altLang="zh-CN"/>
          </a:p>
        </p:txBody>
      </p:sp>
      <p:sp>
        <p:nvSpPr>
          <p:cNvPr id="110597" name="Rectangle 5"/>
          <p:cNvSpPr>
            <a:spLocks noChangeArrowheads="1"/>
          </p:cNvSpPr>
          <p:nvPr/>
        </p:nvSpPr>
        <p:spPr bwMode="gray">
          <a:xfrm>
            <a:off x="292100" y="6365875"/>
            <a:ext cx="1790700" cy="247650"/>
          </a:xfrm>
          <a:prstGeom prst="rect">
            <a:avLst/>
          </a:prstGeom>
          <a:noFill/>
          <a:ln w="9525">
            <a:noFill/>
            <a:miter lim="800000"/>
          </a:ln>
        </p:spPr>
        <p:txBody>
          <a:bodyPr/>
          <a:lstStyle/>
          <a:p>
            <a:pPr>
              <a:defRPr/>
            </a:pPr>
            <a:r>
              <a:rPr lang="de-DE" altLang="zh-CN" sz="1000">
                <a:latin typeface="Arial" panose="020B0604020202020204" pitchFamily="34" charset="0"/>
                <a:ea typeface="宋体" panose="02010600030101010101" pitchFamily="2" charset="-122"/>
                <a:cs typeface="Arial" panose="020B0604020202020204" pitchFamily="34" charset="0"/>
              </a:rPr>
              <a:t>Page </a:t>
            </a:r>
            <a:r>
              <a:rPr lang="de-DE" altLang="zh-CN" sz="100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a:t>
            </a:r>
            <a:r>
              <a:rPr lang="de-DE" altLang="zh-CN" sz="1000">
                <a:latin typeface="Arial" panose="020B0604020202020204" pitchFamily="34" charset="0"/>
                <a:ea typeface="宋体" panose="02010600030101010101" pitchFamily="2" charset="-122"/>
                <a:cs typeface="Arial" panose="020B0604020202020204" pitchFamily="34" charset="0"/>
              </a:rPr>
              <a:t> </a:t>
            </a:r>
            <a:fld id="{32D91C8F-FAEA-4B44-9189-5505FEED48C3}" type="slidenum">
              <a:rPr lang="de-DE" altLang="zh-CN" sz="1000">
                <a:latin typeface="Arial" panose="020B0604020202020204" pitchFamily="34" charset="0"/>
                <a:ea typeface="宋体" panose="02010600030101010101" pitchFamily="2" charset="-122"/>
                <a:cs typeface="Arial" panose="020B0604020202020204" pitchFamily="34" charset="0"/>
              </a:rPr>
            </a:fld>
            <a:endParaRPr lang="de-DE" altLang="zh-CN" sz="1000">
              <a:latin typeface="Arial" panose="020B0604020202020204" pitchFamily="34" charset="0"/>
              <a:ea typeface="宋体" panose="02010600030101010101" pitchFamily="2" charset="-122"/>
              <a:cs typeface="Arial" panose="020B0604020202020204" pitchFamily="34" charset="0"/>
            </a:endParaRPr>
          </a:p>
        </p:txBody>
      </p:sp>
      <p:pic>
        <p:nvPicPr>
          <p:cNvPr id="7" name="图片 6" descr="软件学院LOGO1.png"/>
          <p:cNvPicPr>
            <a:picLocks noChangeAspect="1"/>
          </p:cNvPicPr>
          <p:nvPr/>
        </p:nvPicPr>
        <p:blipFill>
          <a:blip r:embed="rId13" cstate="print"/>
          <a:stretch>
            <a:fillRect/>
          </a:stretch>
        </p:blipFill>
        <p:spPr>
          <a:xfrm>
            <a:off x="8836133" y="6443496"/>
            <a:ext cx="2966204" cy="3430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2600" b="1">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9pPr>
    </p:titleStyle>
    <p:bodyStyle>
      <a:lvl1pPr marL="180975" indent="-180975" algn="l" rtl="0" eaLnBrk="0" fontAlgn="base" hangingPunct="0">
        <a:spcBef>
          <a:spcPct val="0"/>
        </a:spcBef>
        <a:spcAft>
          <a:spcPct val="40000"/>
        </a:spcAft>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cs typeface="+mn-cs"/>
        </a:defRPr>
      </a:lvl1pPr>
      <a:lvl2pPr marL="444500" indent="-262255"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2pPr>
      <a:lvl3pPr marL="720725" indent="-274955"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3pPr>
      <a:lvl4pPr marL="987425" indent="-265430"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4pPr>
      <a:lvl5pPr marL="1254125" indent="-265430"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5pPr>
      <a:lvl6pPr marL="1711325" indent="-265430" algn="l" rtl="0" fontAlgn="base">
        <a:spcBef>
          <a:spcPct val="0"/>
        </a:spcBef>
        <a:spcAft>
          <a:spcPct val="40000"/>
        </a:spcAft>
        <a:buChar char="»"/>
        <a:defRPr>
          <a:solidFill>
            <a:schemeClr val="tx1"/>
          </a:solidFill>
          <a:latin typeface="+mn-lt"/>
          <a:cs typeface="+mn-cs"/>
        </a:defRPr>
      </a:lvl6pPr>
      <a:lvl7pPr marL="2168525" indent="-265430" algn="l" rtl="0" fontAlgn="base">
        <a:spcBef>
          <a:spcPct val="0"/>
        </a:spcBef>
        <a:spcAft>
          <a:spcPct val="40000"/>
        </a:spcAft>
        <a:buChar char="»"/>
        <a:defRPr>
          <a:solidFill>
            <a:schemeClr val="tx1"/>
          </a:solidFill>
          <a:latin typeface="+mn-lt"/>
          <a:cs typeface="+mn-cs"/>
        </a:defRPr>
      </a:lvl7pPr>
      <a:lvl8pPr marL="2625725" indent="-265430" algn="l" rtl="0" fontAlgn="base">
        <a:spcBef>
          <a:spcPct val="0"/>
        </a:spcBef>
        <a:spcAft>
          <a:spcPct val="40000"/>
        </a:spcAft>
        <a:buChar char="»"/>
        <a:defRPr>
          <a:solidFill>
            <a:schemeClr val="tx1"/>
          </a:solidFill>
          <a:latin typeface="+mn-lt"/>
          <a:cs typeface="+mn-cs"/>
        </a:defRPr>
      </a:lvl8pPr>
      <a:lvl9pPr marL="3082925" indent="-265430" algn="l" rtl="0" fontAlgn="base">
        <a:spcBef>
          <a:spcPct val="0"/>
        </a:spcBef>
        <a:spcAft>
          <a:spcPct val="40000"/>
        </a:spcAft>
        <a:buChar char="»"/>
        <a:defRPr>
          <a:solidFill>
            <a:schemeClr val="tx1"/>
          </a:solidFill>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20844;&#24320;&#25307;&#26631;&#27969;&#31243;&#22270;.pdf" TargetMode="Externa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8.jpeg"/><Relationship Id="rId7" Type="http://schemas.openxmlformats.org/officeDocument/2006/relationships/image" Target="../media/image27.jpeg"/><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hyperlink" Target="http://www.zgbdh.com/" TargetMode="Externa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29.jpe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 Id="rId3" Type="http://schemas.openxmlformats.org/officeDocument/2006/relationships/image" Target="../media/image20.jpeg"/><Relationship Id="rId2" Type="http://schemas.openxmlformats.org/officeDocument/2006/relationships/image" Target="../media/image18.jpeg"/><Relationship Id="rId1" Type="http://schemas.openxmlformats.org/officeDocument/2006/relationships/hyperlink" Target="http://www.36kr.com/p/141719.html" TargetMode="Externa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20.jpeg"/><Relationship Id="rId2" Type="http://schemas.openxmlformats.org/officeDocument/2006/relationships/image" Target="../media/image21.png"/><Relationship Id="rId1"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37.jpeg"/><Relationship Id="rId1"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9" Type="http://schemas.openxmlformats.org/officeDocument/2006/relationships/image" Target="../media/image44.png"/><Relationship Id="rId8" Type="http://schemas.openxmlformats.org/officeDocument/2006/relationships/image" Target="../media/image43.GIF"/><Relationship Id="rId7" Type="http://schemas.openxmlformats.org/officeDocument/2006/relationships/image" Target="../media/image42.jpeg"/><Relationship Id="rId6" Type="http://schemas.openxmlformats.org/officeDocument/2006/relationships/hyperlink" Target="http://image.baidu.com/i?ct=503316480&amp;z=0&amp;tn=baiduimagedetail&amp;word=Java&amp;in=12508&amp;cl=2&amp;lm=-1&amp;pn=5&amp;rn=1&amp;di=34961083335&amp;ln=1&amp;fr=&amp;fmq=&amp;ic=0&amp;s=0&amp;se=1&amp;sme=0&amp;tab=&amp;width=&amp;height=&amp;face=0&amp;fb=0" TargetMode="External"/><Relationship Id="rId5" Type="http://schemas.openxmlformats.org/officeDocument/2006/relationships/image" Target="../media/image41.jpeg"/><Relationship Id="rId4" Type="http://schemas.openxmlformats.org/officeDocument/2006/relationships/hyperlink" Target="http://image.baidu.com/i?ct=503316480&amp;z=0&amp;tn=baiduimagedetail&amp;word=.net+logo&amp;in=29239&amp;cl=2&amp;lm=-1&amp;pn=37&amp;rn=1&amp;di=3654184290&amp;ln=1&amp;fr=&amp;fmq=&amp;ic=0&amp;s=0&amp;se=&amp;sme=0&amp;tab=&amp;width=&amp;height=&amp;face=0&amp;fb=0" TargetMode="External"/><Relationship Id="rId3" Type="http://schemas.openxmlformats.org/officeDocument/2006/relationships/image" Target="../media/image40.png"/><Relationship Id="rId2" Type="http://schemas.openxmlformats.org/officeDocument/2006/relationships/image" Target="../media/image39.png"/><Relationship Id="rId11" Type="http://schemas.openxmlformats.org/officeDocument/2006/relationships/notesSlide" Target="../notesSlides/notesSlide14.xml"/><Relationship Id="rId10" Type="http://schemas.openxmlformats.org/officeDocument/2006/relationships/slideLayout" Target="../slideLayouts/slideLayout2.xml"/><Relationship Id="rId1"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audio" Target="../media/audio1.wav"/><Relationship Id="rId1" Type="http://schemas.openxmlformats.org/officeDocument/2006/relationships/image" Target="../media/image47.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51.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52.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5.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1.png"/><Relationship Id="rId7" Type="http://schemas.openxmlformats.org/officeDocument/2006/relationships/image" Target="../media/image20.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0" Type="http://schemas.openxmlformats.org/officeDocument/2006/relationships/notesSlide" Target="../notesSlides/notesSlide4.xml"/><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7.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8.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70.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60.emf"/><Relationship Id="rId1" Type="http://schemas.openxmlformats.org/officeDocument/2006/relationships/oleObject" Target="../embeddings/oleObject1.bin"/></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hyperlink" Target="http://www.36kr.com/" TargetMode="External"/></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audio" Target="../media/audio1.wav"/><Relationship Id="rId2" Type="http://schemas.openxmlformats.org/officeDocument/2006/relationships/image" Target="../media/image63.png"/><Relationship Id="rId1" Type="http://schemas.openxmlformats.org/officeDocument/2006/relationships/image" Target="../media/image62.png"/></Relationships>
</file>

<file path=ppt/slides/_rels/slide7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71.png"/><Relationship Id="rId7" Type="http://schemas.openxmlformats.org/officeDocument/2006/relationships/image" Target="../media/image70.png"/><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7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jpeg"/><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image" Target="../media/image72.jpe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565047" y="3523507"/>
            <a:ext cx="6029356" cy="609600"/>
          </a:xfrm>
        </p:spPr>
        <p:txBody>
          <a:bodyPr/>
          <a:lstStyle/>
          <a:p>
            <a:r>
              <a:rPr lang="zh-CN" altLang="en-US" sz="2800" dirty="0"/>
              <a:t>第二章 项目来源、论证、立项与启动</a:t>
            </a:r>
            <a:endParaRPr lang="en-US" altLang="zh-CN" sz="2800" dirty="0"/>
          </a:p>
        </p:txBody>
      </p:sp>
      <p:sp>
        <p:nvSpPr>
          <p:cNvPr id="2051" name="Rectangle 3"/>
          <p:cNvSpPr>
            <a:spLocks noGrp="1" noChangeArrowheads="1"/>
          </p:cNvSpPr>
          <p:nvPr>
            <p:ph type="subTitle" idx="1"/>
          </p:nvPr>
        </p:nvSpPr>
        <p:spPr>
          <a:xfrm>
            <a:off x="998" y="8574"/>
            <a:ext cx="4648200" cy="533400"/>
          </a:xfrm>
        </p:spPr>
        <p:txBody>
          <a:bodyPr/>
          <a:lstStyle/>
          <a:p>
            <a:r>
              <a:rPr lang="en-US" altLang="zh-CN" b="1" dirty="0">
                <a:solidFill>
                  <a:schemeClr val="accent3"/>
                </a:solidFill>
              </a:rPr>
              <a:t>IT </a:t>
            </a:r>
            <a:r>
              <a:rPr lang="zh-CN" altLang="en-US" b="1" dirty="0">
                <a:solidFill>
                  <a:schemeClr val="accent3"/>
                </a:solidFill>
              </a:rPr>
              <a:t>项目管理</a:t>
            </a:r>
            <a:endParaRPr lang="en-US" altLang="zh-CN" b="1" dirty="0">
              <a:solidFill>
                <a:schemeClr val="accent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7503"/>
            <a:ext cx="11360149" cy="647700"/>
          </a:xfrm>
        </p:spPr>
        <p:txBody>
          <a:bodyPr/>
          <a:lstStyle/>
          <a:p>
            <a:r>
              <a:rPr lang="zh-CN" altLang="en-US" dirty="0"/>
              <a:t>承接外部项目的方式</a:t>
            </a:r>
            <a:endParaRPr lang="zh-CN" altLang="en-US" dirty="0"/>
          </a:p>
        </p:txBody>
      </p:sp>
      <p:sp>
        <p:nvSpPr>
          <p:cNvPr id="3" name="内容占位符 2"/>
          <p:cNvSpPr>
            <a:spLocks noGrp="1"/>
          </p:cNvSpPr>
          <p:nvPr>
            <p:ph idx="1"/>
          </p:nvPr>
        </p:nvSpPr>
        <p:spPr>
          <a:xfrm>
            <a:off x="467360" y="1489075"/>
            <a:ext cx="11292840" cy="4313555"/>
          </a:xfrm>
          <a:noFill/>
          <a:ln w="9525">
            <a:noFill/>
            <a:miter lim="800000"/>
          </a:ln>
        </p:spPr>
        <p:txBody>
          <a:bodyPr vert="horz" wrap="square" lIns="0" tIns="0" rIns="0" bIns="0" numCol="1" anchor="t" anchorCtr="0" compatLnSpc="1"/>
          <a:lstStyle/>
          <a:p>
            <a:r>
              <a:rPr lang="zh-CN" altLang="en-US" sz="2400" dirty="0"/>
              <a:t>招投标（议标、邀请招标、公开招标）</a:t>
            </a:r>
            <a:endParaRPr lang="zh-CN" altLang="en-US" sz="2400" dirty="0"/>
          </a:p>
          <a:p>
            <a:r>
              <a:rPr lang="zh-CN" altLang="en-US" sz="2400" dirty="0"/>
              <a:t>客户关系好，内定（如：已有良好合作关系下的后续</a:t>
            </a:r>
            <a:r>
              <a:rPr lang="zh-CN" altLang="en-US" sz="2400" dirty="0">
                <a:sym typeface="+mn-ea"/>
              </a:rPr>
              <a:t>项目合作</a:t>
            </a:r>
            <a:r>
              <a:rPr lang="zh-CN" altLang="en-US" sz="2400" dirty="0"/>
              <a:t>）</a:t>
            </a:r>
            <a:endParaRPr lang="en-US" altLang="zh-CN" sz="2400" dirty="0">
              <a:hlinkClick r:id="rId1" action="ppaction://hlinkfile"/>
            </a:endParaRPr>
          </a:p>
          <a:p>
            <a:r>
              <a:rPr lang="zh-CN" altLang="en-US" sz="2400" dirty="0"/>
              <a:t>业务人员主动拓展</a:t>
            </a:r>
            <a:endParaRPr lang="en-US" altLang="zh-CN" sz="2400" dirty="0">
              <a:hlinkClick r:id="rId1" action="ppaction://hlinkfile"/>
            </a:endParaRPr>
          </a:p>
          <a:p>
            <a:endParaRPr lang="zh-CN" alt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北戴河\after\indexyellow.jpg">
            <a:hlinkClick r:id="rId1"/>
          </p:cNvPr>
          <p:cNvPicPr>
            <a:picLocks noChangeAspect="1" noChangeArrowheads="1"/>
          </p:cNvPicPr>
          <p:nvPr/>
        </p:nvPicPr>
        <p:blipFill>
          <a:blip r:embed="rId2" cstate="print"/>
          <a:srcRect/>
          <a:stretch>
            <a:fillRect/>
          </a:stretch>
        </p:blipFill>
        <p:spPr bwMode="auto">
          <a:xfrm>
            <a:off x="4524375" y="1132840"/>
            <a:ext cx="3311525" cy="2483485"/>
          </a:xfrm>
          <a:prstGeom prst="roundRect">
            <a:avLst>
              <a:gd name="adj" fmla="val 8594"/>
            </a:avLst>
          </a:prstGeom>
          <a:solidFill>
            <a:srgbClr val="FFFFFF">
              <a:shade val="85000"/>
            </a:srgbClr>
          </a:solidFill>
          <a:ln>
            <a:noFill/>
          </a:ln>
          <a:effectLst/>
        </p:spPr>
      </p:pic>
      <p:sp>
        <p:nvSpPr>
          <p:cNvPr id="231426" name="Rectangle 2"/>
          <p:cNvSpPr>
            <a:spLocks noGrp="1"/>
          </p:cNvSpPr>
          <p:nvPr>
            <p:ph type="title" idx="4294967295"/>
          </p:nvPr>
        </p:nvSpPr>
        <p:spPr bwMode="auto">
          <a:xfrm>
            <a:off x="640080" y="304800"/>
            <a:ext cx="7616190" cy="609600"/>
          </a:xfrm>
        </p:spPr>
        <p:txBody>
          <a:bodyPr/>
          <a:lstStyle/>
          <a:p>
            <a:pPr eaLnBrk="1" hangingPunct="1">
              <a:defRPr/>
            </a:pPr>
            <a:r>
              <a:rPr lang="zh-CN" altLang="en-US" sz="2800" dirty="0"/>
              <a:t>示例：数字北戴河项目</a:t>
            </a:r>
            <a:endParaRPr lang="zh-CN" altLang="en-US" sz="2800" b="1" dirty="0">
              <a:ln>
                <a:noFill/>
              </a:ln>
              <a:solidFill>
                <a:srgbClr val="FFFFCC"/>
              </a:solidFill>
            </a:endParaRPr>
          </a:p>
        </p:txBody>
      </p:sp>
      <p:sp>
        <p:nvSpPr>
          <p:cNvPr id="1027" name="Rectangle 3"/>
          <p:cNvSpPr>
            <a:spLocks noChangeArrowheads="1"/>
          </p:cNvSpPr>
          <p:nvPr/>
        </p:nvSpPr>
        <p:spPr bwMode="auto">
          <a:xfrm>
            <a:off x="1524000" y="2072243"/>
            <a:ext cx="2643206" cy="706755"/>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400050" algn="l" defTabSz="914400" rtl="0" eaLnBrk="1" fontAlgn="base" latinLnBrk="0" hangingPunct="1">
              <a:lnSpc>
                <a:spcPct val="100000"/>
              </a:lnSpc>
              <a:spcBef>
                <a:spcPct val="0"/>
              </a:spcBef>
              <a:spcAft>
                <a:spcPct val="0"/>
              </a:spcAft>
              <a:buClrTx/>
              <a:buSzTx/>
              <a:buFontTx/>
              <a:buNone/>
            </a:pPr>
            <a:r>
              <a:rPr kumimoji="0" lang="zh-CN" sz="2000" b="1" i="0" u="none" strike="noStrike" cap="all" normalizeH="0" baseline="0"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以游客为中心</a:t>
            </a:r>
            <a:r>
              <a:rPr kumimoji="0" lang="zh-CN" altLang="en-US" sz="2000" b="1" i="0" u="none" strike="noStrike" cap="all" normalizeH="0" baseline="0"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打造人性化信息平台</a:t>
            </a:r>
            <a:endParaRPr kumimoji="0" lang="zh-CN" altLang="en-US" sz="2400" b="1" i="0" u="none" strike="noStrike" cap="all" normalizeH="0" baseline="0"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endParaRPr>
          </a:p>
        </p:txBody>
      </p:sp>
      <p:pic>
        <p:nvPicPr>
          <p:cNvPr id="1028" name="Picture 4" descr="D:\北戴河\after\food.jpg"/>
          <p:cNvPicPr>
            <a:picLocks noChangeAspect="1" noChangeArrowheads="1"/>
          </p:cNvPicPr>
          <p:nvPr/>
        </p:nvPicPr>
        <p:blipFill>
          <a:blip r:embed="rId3" cstate="print"/>
          <a:srcRect/>
          <a:stretch>
            <a:fillRect/>
          </a:stretch>
        </p:blipFill>
        <p:spPr bwMode="auto">
          <a:xfrm>
            <a:off x="1719818" y="4429132"/>
            <a:ext cx="1304348" cy="1800000"/>
          </a:xfrm>
          <a:prstGeom prst="roundRect">
            <a:avLst>
              <a:gd name="adj" fmla="val 8594"/>
            </a:avLst>
          </a:prstGeom>
          <a:solidFill>
            <a:srgbClr val="FFFFFF">
              <a:shade val="85000"/>
            </a:srgbClr>
          </a:solidFill>
          <a:ln>
            <a:noFill/>
          </a:ln>
          <a:effectLst/>
        </p:spPr>
      </p:pic>
      <p:pic>
        <p:nvPicPr>
          <p:cNvPr id="1029" name="Picture 5" descr="D:\北戴河\after\hotel.jpg"/>
          <p:cNvPicPr>
            <a:picLocks noChangeArrowheads="1"/>
          </p:cNvPicPr>
          <p:nvPr/>
        </p:nvPicPr>
        <p:blipFill>
          <a:blip r:embed="rId4" cstate="print"/>
          <a:srcRect/>
          <a:stretch>
            <a:fillRect/>
          </a:stretch>
        </p:blipFill>
        <p:spPr bwMode="auto">
          <a:xfrm>
            <a:off x="3238480" y="4429132"/>
            <a:ext cx="1303200" cy="1800000"/>
          </a:xfrm>
          <a:prstGeom prst="roundRect">
            <a:avLst>
              <a:gd name="adj" fmla="val 8594"/>
            </a:avLst>
          </a:prstGeom>
          <a:solidFill>
            <a:srgbClr val="FFFFFF">
              <a:shade val="85000"/>
            </a:srgbClr>
          </a:solidFill>
          <a:ln>
            <a:noFill/>
          </a:ln>
          <a:effectLst/>
        </p:spPr>
      </p:pic>
      <p:pic>
        <p:nvPicPr>
          <p:cNvPr id="1030" name="Picture 6" descr="D:\北戴河\after\shoppingred.jpg"/>
          <p:cNvPicPr>
            <a:picLocks noChangeArrowheads="1"/>
          </p:cNvPicPr>
          <p:nvPr/>
        </p:nvPicPr>
        <p:blipFill>
          <a:blip r:embed="rId5" cstate="print"/>
          <a:srcRect/>
          <a:stretch>
            <a:fillRect/>
          </a:stretch>
        </p:blipFill>
        <p:spPr bwMode="auto">
          <a:xfrm>
            <a:off x="7739074" y="4429132"/>
            <a:ext cx="1303200" cy="1800000"/>
          </a:xfrm>
          <a:prstGeom prst="roundRect">
            <a:avLst>
              <a:gd name="adj" fmla="val 8594"/>
            </a:avLst>
          </a:prstGeom>
          <a:solidFill>
            <a:srgbClr val="FFFFFF">
              <a:shade val="85000"/>
            </a:srgbClr>
          </a:solidFill>
          <a:ln>
            <a:noFill/>
          </a:ln>
          <a:effectLst/>
        </p:spPr>
      </p:pic>
      <p:pic>
        <p:nvPicPr>
          <p:cNvPr id="1031" name="Picture 7" descr="D:\北戴河\after\view.jpg"/>
          <p:cNvPicPr>
            <a:picLocks noChangeArrowheads="1"/>
          </p:cNvPicPr>
          <p:nvPr/>
        </p:nvPicPr>
        <p:blipFill>
          <a:blip r:embed="rId6" cstate="print"/>
          <a:srcRect/>
          <a:stretch>
            <a:fillRect/>
          </a:stretch>
        </p:blipFill>
        <p:spPr bwMode="auto">
          <a:xfrm>
            <a:off x="6238876" y="4415082"/>
            <a:ext cx="1303200" cy="1800000"/>
          </a:xfrm>
          <a:prstGeom prst="roundRect">
            <a:avLst>
              <a:gd name="adj" fmla="val 8594"/>
            </a:avLst>
          </a:prstGeom>
          <a:solidFill>
            <a:srgbClr val="FFFFFF">
              <a:shade val="85000"/>
            </a:srgbClr>
          </a:solidFill>
          <a:ln>
            <a:noFill/>
          </a:ln>
          <a:effectLst/>
        </p:spPr>
      </p:pic>
      <p:pic>
        <p:nvPicPr>
          <p:cNvPr id="1032" name="Picture 8" descr="D:\北戴河\after\xinggreen1.jpg"/>
          <p:cNvPicPr>
            <a:picLocks noChangeArrowheads="1"/>
          </p:cNvPicPr>
          <p:nvPr/>
        </p:nvPicPr>
        <p:blipFill>
          <a:blip r:embed="rId7" cstate="print"/>
          <a:srcRect/>
          <a:stretch>
            <a:fillRect/>
          </a:stretch>
        </p:blipFill>
        <p:spPr bwMode="auto">
          <a:xfrm>
            <a:off x="4738678" y="4415082"/>
            <a:ext cx="1303200" cy="1800000"/>
          </a:xfrm>
          <a:prstGeom prst="roundRect">
            <a:avLst>
              <a:gd name="adj" fmla="val 8594"/>
            </a:avLst>
          </a:prstGeom>
          <a:solidFill>
            <a:srgbClr val="FFFFFF">
              <a:shade val="85000"/>
            </a:srgbClr>
          </a:solidFill>
          <a:ln>
            <a:noFill/>
          </a:ln>
          <a:effectLst/>
        </p:spPr>
      </p:pic>
      <p:pic>
        <p:nvPicPr>
          <p:cNvPr id="1033" name="Picture 9" descr="D:\北戴河\after\yu.jpg"/>
          <p:cNvPicPr>
            <a:picLocks noChangeArrowheads="1"/>
          </p:cNvPicPr>
          <p:nvPr/>
        </p:nvPicPr>
        <p:blipFill>
          <a:blip r:embed="rId8" cstate="print"/>
          <a:srcRect/>
          <a:stretch>
            <a:fillRect/>
          </a:stretch>
        </p:blipFill>
        <p:spPr bwMode="auto">
          <a:xfrm>
            <a:off x="9239272" y="4429132"/>
            <a:ext cx="1303200" cy="1800000"/>
          </a:xfrm>
          <a:prstGeom prst="roundRect">
            <a:avLst>
              <a:gd name="adj" fmla="val 8594"/>
            </a:avLst>
          </a:prstGeom>
          <a:solidFill>
            <a:srgbClr val="FFFFFF">
              <a:shade val="85000"/>
            </a:srgbClr>
          </a:solidFill>
          <a:ln>
            <a:noFill/>
          </a:ln>
          <a:effectLst/>
        </p:spPr>
      </p:pic>
      <p:sp>
        <p:nvSpPr>
          <p:cNvPr id="33" name="Rectangle 3"/>
          <p:cNvSpPr>
            <a:spLocks noChangeArrowheads="1"/>
          </p:cNvSpPr>
          <p:nvPr/>
        </p:nvSpPr>
        <p:spPr bwMode="auto">
          <a:xfrm rot="20054422">
            <a:off x="1524000" y="3929731"/>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400050" algn="l" defTabSz="914400" rtl="0" eaLnBrk="1" fontAlgn="base" latinLnBrk="0" hangingPunct="1">
              <a:lnSpc>
                <a:spcPct val="100000"/>
              </a:lnSpc>
              <a:spcBef>
                <a:spcPct val="0"/>
              </a:spcBef>
              <a:spcAft>
                <a:spcPct val="0"/>
              </a:spcAft>
              <a:buClrTx/>
              <a:buSzTx/>
              <a:buFontTx/>
              <a:buNone/>
            </a:pPr>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品美食</a:t>
            </a:r>
            <a:endParaRPr kumimoji="0" lang="zh-CN" altLang="en-US" sz="2400" b="1" i="0" u="none" strike="noStrike" cap="all" normalizeH="0" baseline="0"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endParaRPr>
          </a:p>
        </p:txBody>
      </p:sp>
      <p:sp>
        <p:nvSpPr>
          <p:cNvPr id="34" name="Rectangle 3"/>
          <p:cNvSpPr>
            <a:spLocks noChangeArrowheads="1"/>
          </p:cNvSpPr>
          <p:nvPr/>
        </p:nvSpPr>
        <p:spPr bwMode="auto">
          <a:xfrm rot="20426462">
            <a:off x="3024166" y="3858293"/>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住舒适</a:t>
            </a:r>
            <a:endPar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Rectangle 3"/>
          <p:cNvSpPr>
            <a:spLocks noChangeArrowheads="1"/>
          </p:cNvSpPr>
          <p:nvPr/>
        </p:nvSpPr>
        <p:spPr bwMode="auto">
          <a:xfrm rot="20312242">
            <a:off x="4667240" y="3917633"/>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行畅通</a:t>
            </a:r>
            <a:endPar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Rectangle 3"/>
          <p:cNvSpPr>
            <a:spLocks noChangeArrowheads="1"/>
          </p:cNvSpPr>
          <p:nvPr/>
        </p:nvSpPr>
        <p:spPr bwMode="auto">
          <a:xfrm rot="20130542">
            <a:off x="7679867" y="3808865"/>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购放心</a:t>
            </a:r>
            <a:endPar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Rectangle 3"/>
          <p:cNvSpPr>
            <a:spLocks noChangeArrowheads="1"/>
          </p:cNvSpPr>
          <p:nvPr/>
        </p:nvSpPr>
        <p:spPr bwMode="auto">
          <a:xfrm rot="20292000">
            <a:off x="6114097" y="3850062"/>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游美景</a:t>
            </a:r>
            <a:endPar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Rectangle 3"/>
          <p:cNvSpPr>
            <a:spLocks noChangeArrowheads="1"/>
          </p:cNvSpPr>
          <p:nvPr/>
        </p:nvSpPr>
        <p:spPr bwMode="auto">
          <a:xfrm rot="20062671">
            <a:off x="9177072" y="3892684"/>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乐无边</a:t>
            </a:r>
            <a:endPar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22898"/>
            <a:ext cx="11360149" cy="647700"/>
          </a:xfrm>
        </p:spPr>
        <p:txBody>
          <a:bodyPr/>
          <a:lstStyle/>
          <a:p>
            <a:r>
              <a:rPr lang="zh-CN" altLang="en-US" dirty="0"/>
              <a:t>二、研发新产品项目的论证与立项</a:t>
            </a:r>
            <a:endParaRPr lang="zh-CN" altLang="en-US" dirty="0"/>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21916" y="2159849"/>
            <a:ext cx="6348776" cy="285810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组合 7"/>
          <p:cNvGrpSpPr/>
          <p:nvPr/>
        </p:nvGrpSpPr>
        <p:grpSpPr>
          <a:xfrm>
            <a:off x="833565" y="1101195"/>
            <a:ext cx="4572000" cy="5503440"/>
            <a:chOff x="16320" y="1354560"/>
            <a:chExt cx="4572000" cy="5503440"/>
          </a:xfrm>
        </p:grpSpPr>
        <p:pic>
          <p:nvPicPr>
            <p:cNvPr id="81922" name="Picture 2" descr="产品流程"/>
            <p:cNvPicPr>
              <a:picLocks noChangeAspect="1" noChangeArrowheads="1"/>
            </p:cNvPicPr>
            <p:nvPr/>
          </p:nvPicPr>
          <p:blipFill rotWithShape="1">
            <a:blip r:embed="rId2">
              <a:extLst>
                <a:ext uri="{28A0092B-C50C-407E-A947-70E740481C1C}">
                  <a14:useLocalDpi xmlns:a14="http://schemas.microsoft.com/office/drawing/2010/main" val="0"/>
                </a:ext>
              </a:extLst>
            </a:blip>
            <a:srcRect l="6811" r="6502"/>
            <a:stretch>
              <a:fillRect/>
            </a:stretch>
          </p:blipFill>
          <p:spPr bwMode="auto">
            <a:xfrm>
              <a:off x="16320" y="1354560"/>
              <a:ext cx="4572000" cy="55034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1784" y="6555864"/>
              <a:ext cx="2252980" cy="229870"/>
            </a:xfrm>
            <a:prstGeom prst="rect">
              <a:avLst/>
            </a:prstGeom>
            <a:noFill/>
          </p:spPr>
          <p:txBody>
            <a:bodyPr wrap="none" rtlCol="0">
              <a:spAutoFit/>
            </a:bodyPr>
            <a:lstStyle/>
            <a:p>
              <a:r>
                <a:rPr lang="zh-CN" altLang="en-US" sz="900" dirty="0"/>
                <a:t>本图引自：</a:t>
              </a:r>
              <a:r>
                <a:rPr lang="en-US" altLang="zh-CN" sz="900" dirty="0"/>
                <a:t> http://tangjie.me/blog/33.html</a:t>
              </a:r>
              <a:endParaRPr lang="zh-CN" altLang="en-US" sz="900" dirty="0"/>
            </a:p>
          </p:txBody>
        </p:sp>
      </p:grpSp>
      <p:sp>
        <p:nvSpPr>
          <p:cNvPr id="10" name="矩形 9"/>
          <p:cNvSpPr/>
          <p:nvPr/>
        </p:nvSpPr>
        <p:spPr bwMode="auto">
          <a:xfrm>
            <a:off x="2188839" y="2159849"/>
            <a:ext cx="3185171" cy="4444786"/>
          </a:xfrm>
          <a:prstGeom prst="rect">
            <a:avLst/>
          </a:prstGeom>
          <a:solidFill>
            <a:srgbClr val="FFFFFF">
              <a:alpha val="69804"/>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cxnSp>
        <p:nvCxnSpPr>
          <p:cNvPr id="15" name="直接箭头连接符 14"/>
          <p:cNvCxnSpPr/>
          <p:nvPr/>
        </p:nvCxnSpPr>
        <p:spPr bwMode="auto">
          <a:xfrm>
            <a:off x="4246245" y="1804035"/>
            <a:ext cx="2530929" cy="1784865"/>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4963"/>
            <a:ext cx="11360149" cy="647700"/>
          </a:xfrm>
        </p:spPr>
        <p:txBody>
          <a:bodyPr/>
          <a:lstStyle/>
          <a:p>
            <a:r>
              <a:rPr lang="zh-CN" altLang="en-US" dirty="0"/>
              <a:t>产品构思（商业论证）做什么？</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用户需求（要解决的</a:t>
            </a:r>
            <a:r>
              <a:rPr lang="zh-CN" altLang="en-US" sz="2400" dirty="0">
                <a:sym typeface="+mn-ea"/>
              </a:rPr>
              <a:t>问题</a:t>
            </a:r>
            <a:r>
              <a:rPr lang="zh-CN" altLang="en-US" sz="2400" dirty="0"/>
              <a:t>）</a:t>
            </a:r>
            <a:endParaRPr lang="en-US" altLang="zh-CN" sz="2400" dirty="0"/>
          </a:p>
          <a:p>
            <a:r>
              <a:rPr lang="zh-CN" altLang="en-US" sz="2400" dirty="0"/>
              <a:t>产品愿景（核心定位）</a:t>
            </a:r>
            <a:endParaRPr lang="en-US" altLang="zh-CN" sz="2400" dirty="0"/>
          </a:p>
          <a:p>
            <a:r>
              <a:rPr lang="zh-CN" altLang="en-US" sz="2400" dirty="0"/>
              <a:t>商业机会（盈利模式等）</a:t>
            </a:r>
            <a:endParaRPr lang="en-US" altLang="zh-CN" sz="2400" dirty="0"/>
          </a:p>
          <a:p>
            <a:r>
              <a:rPr lang="zh-CN" altLang="en-US" sz="2400" dirty="0"/>
              <a:t>用户分析（用户画像等）</a:t>
            </a:r>
            <a:endParaRPr lang="en-US" altLang="zh-CN" sz="2400" dirty="0"/>
          </a:p>
          <a:p>
            <a:r>
              <a:rPr lang="zh-CN" altLang="en-US" sz="2400" dirty="0"/>
              <a:t>技术可行性分析（语言、框架等）</a:t>
            </a:r>
            <a:endParaRPr lang="en-US" altLang="zh-CN" sz="2400" dirty="0"/>
          </a:p>
          <a:p>
            <a:r>
              <a:rPr lang="zh-CN" altLang="en-US" sz="2400" dirty="0"/>
              <a:t>资源分析（资金、设备、人力等）</a:t>
            </a:r>
            <a:endParaRPr lang="en-US" altLang="zh-CN" sz="2400" dirty="0"/>
          </a:p>
          <a:p>
            <a:r>
              <a:rPr lang="zh-CN" altLang="en-US" sz="2400" dirty="0"/>
              <a:t>风险分析（贯穿整个项目的风险）</a:t>
            </a:r>
            <a:endParaRPr lang="en-US" altLang="zh-CN" sz="2400" dirty="0"/>
          </a:p>
          <a:p>
            <a:r>
              <a:rPr lang="zh-CN" altLang="en-US" sz="2400" dirty="0"/>
              <a:t>收益分析（净现值分析）</a:t>
            </a:r>
            <a:endParaRPr lang="zh-CN" altLang="en-US" sz="2400" dirty="0"/>
          </a:p>
          <a:p>
            <a:r>
              <a:rPr lang="en-US" altLang="zh-CN" sz="2400" dirty="0"/>
              <a:t>...</a:t>
            </a:r>
            <a:endParaRPr lang="en-US" altLang="zh-CN" sz="2400" dirty="0"/>
          </a:p>
          <a:p>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hlink"/>
                                      </p:to>
                                    </p:animClr>
                                  </p:childTnLst>
                                </p:cTn>
                              </p:par>
                              <p:par>
                                <p:cTn id="7" presetID="3" presetClass="emph" presetSubtype="2" fill="hold" nodeType="withEffect">
                                  <p:stCondLst>
                                    <p:cond delay="0"/>
                                  </p:stCondLst>
                                  <p:childTnLst>
                                    <p:animClr clrSpc="rgb" dir="cw">
                                      <p:cBhvr override="childStyle">
                                        <p:cTn id="8" dur="500" fill="hold"/>
                                        <p:tgtEl>
                                          <p:spTgt spid="3">
                                            <p:txEl>
                                              <p:pRg st="1" end="1"/>
                                            </p:txEl>
                                          </p:spTgt>
                                        </p:tgtEl>
                                        <p:attrNameLst>
                                          <p:attrName>style.color</p:attrName>
                                        </p:attrNameLst>
                                      </p:cBhvr>
                                      <p:to>
                                        <a:schemeClr val="hlink"/>
                                      </p:to>
                                    </p:animClr>
                                  </p:childTnLst>
                                </p:cTn>
                              </p:par>
                              <p:par>
                                <p:cTn id="9" presetID="3" presetClass="emph" presetSubtype="2" fill="hold" nodeType="withEffect">
                                  <p:stCondLst>
                                    <p:cond delay="0"/>
                                  </p:stCondLst>
                                  <p:childTnLst>
                                    <p:animClr clrSpc="rgb" dir="cw">
                                      <p:cBhvr override="childStyle">
                                        <p:cTn id="10" dur="500" fill="hold"/>
                                        <p:tgtEl>
                                          <p:spTgt spid="3">
                                            <p:txEl>
                                              <p:pRg st="2" end="2"/>
                                            </p:txEl>
                                          </p:spTgt>
                                        </p:tgtEl>
                                        <p:attrNameLst>
                                          <p:attrName>style.color</p:attrName>
                                        </p:attrNameLst>
                                      </p:cBhvr>
                                      <p:to>
                                        <a:schemeClr val="hlink"/>
                                      </p:to>
                                    </p:animClr>
                                  </p:childTnLst>
                                </p:cTn>
                              </p:par>
                              <p:par>
                                <p:cTn id="11" presetID="3" presetClass="emph" presetSubtype="2" fill="hold" nodeType="withEffect">
                                  <p:stCondLst>
                                    <p:cond delay="0"/>
                                  </p:stCondLst>
                                  <p:childTnLst>
                                    <p:animClr clrSpc="rgb" dir="cw">
                                      <p:cBhvr override="childStyle">
                                        <p:cTn id="12" dur="500" fill="hold"/>
                                        <p:tgtEl>
                                          <p:spTgt spid="3">
                                            <p:txEl>
                                              <p:pRg st="3" end="3"/>
                                            </p:txEl>
                                          </p:spTgt>
                                        </p:tgtEl>
                                        <p:attrNameLst>
                                          <p:attrName>style.color</p:attrName>
                                        </p:attrNameLst>
                                      </p:cBhvr>
                                      <p:to>
                                        <a:schemeClr val="hlink"/>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7503"/>
            <a:ext cx="11360149" cy="647700"/>
          </a:xfrm>
        </p:spPr>
        <p:txBody>
          <a:bodyPr/>
          <a:lstStyle/>
          <a:p>
            <a:r>
              <a:rPr lang="zh-CN" altLang="en-US" dirty="0"/>
              <a:t>如何发现问题（用户需求）</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思考：如何找到大众用户的需求？</a:t>
            </a:r>
            <a:r>
              <a:rPr lang="en-US" altLang="zh-CN" sz="2400" dirty="0"/>
              <a:t>(</a:t>
            </a:r>
            <a:r>
              <a:rPr lang="zh-CN" altLang="en-US" sz="2400" b="1" dirty="0">
                <a:solidFill>
                  <a:srgbClr val="FF0000"/>
                </a:solidFill>
              </a:rPr>
              <a:t>离苦得乐</a:t>
            </a:r>
            <a:r>
              <a:rPr lang="en-US" altLang="zh-CN" sz="2400" dirty="0"/>
              <a:t>)</a:t>
            </a:r>
            <a:endParaRPr lang="en-US" altLang="zh-CN" sz="2400" dirty="0"/>
          </a:p>
          <a:p>
            <a:pPr lvl="1">
              <a:lnSpc>
                <a:spcPct val="130000"/>
              </a:lnSpc>
            </a:pPr>
            <a:r>
              <a:rPr lang="zh-CN" altLang="en-US" sz="2000" dirty="0"/>
              <a:t>为什么人们会买账？这里有两个最基础的答案，人们通常把钱花在两件事上：第一，他们经常把钱花在</a:t>
            </a:r>
            <a:r>
              <a:rPr lang="zh-CN" altLang="en-US" sz="2000" dirty="0">
                <a:solidFill>
                  <a:srgbClr val="FF0000"/>
                </a:solidFill>
              </a:rPr>
              <a:t>对抗痛苦</a:t>
            </a:r>
            <a:r>
              <a:rPr lang="zh-CN" altLang="en-US" sz="2000" dirty="0"/>
              <a:t>上，第二，他们把钱花在</a:t>
            </a:r>
            <a:r>
              <a:rPr lang="zh-CN" altLang="en-US" sz="2000" dirty="0">
                <a:solidFill>
                  <a:srgbClr val="FF0000"/>
                </a:solidFill>
              </a:rPr>
              <a:t>追求享乐</a:t>
            </a:r>
            <a:r>
              <a:rPr lang="zh-CN" altLang="en-US" sz="2000" dirty="0"/>
              <a:t>上。 “做痛苦的生意”常常要比“做快乐的生意”要好。            --来自36氪， </a:t>
            </a:r>
            <a:r>
              <a:rPr lang="zh-CN" altLang="en-US" sz="2000" dirty="0">
                <a:hlinkClick r:id="rId1"/>
              </a:rPr>
              <a:t>http://www.36kr.com/p/141719.html</a:t>
            </a:r>
            <a:r>
              <a:rPr lang="zh-CN" altLang="en-US" sz="2000" dirty="0"/>
              <a:t> </a:t>
            </a:r>
            <a:br>
              <a:rPr lang="zh-CN" altLang="en-US" sz="2000" dirty="0"/>
            </a:br>
            <a:endParaRPr lang="zh-CN" altLang="en-US" sz="1200" dirty="0"/>
          </a:p>
          <a:p>
            <a:r>
              <a:rPr lang="zh-CN" altLang="en-US" sz="2400" dirty="0"/>
              <a:t>讨论：下面的产品解决了用户的什么痛点，给用户带来了哪些快乐？</a:t>
            </a:r>
            <a:endParaRPr lang="en-US" altLang="zh-CN" sz="2400" dirty="0"/>
          </a:p>
          <a:p>
            <a:pPr lvl="1"/>
            <a:endParaRPr lang="zh-CN" altLang="en-US" dirty="0"/>
          </a:p>
        </p:txBody>
      </p:sp>
      <p:pic>
        <p:nvPicPr>
          <p:cNvPr id="4" name="Picture 2" descr="E:\教学资料\项目管理\参考资料\微信logo.jpg微信logo"/>
          <p:cNvPicPr>
            <a:picLocks noChangeAspect="1" noChangeArrowheads="1"/>
          </p:cNvPicPr>
          <p:nvPr/>
        </p:nvPicPr>
        <p:blipFill>
          <a:blip r:embed="rId2"/>
          <a:srcRect/>
          <a:stretch>
            <a:fillRect/>
          </a:stretch>
        </p:blipFill>
        <p:spPr bwMode="auto">
          <a:xfrm>
            <a:off x="3622358" y="4338955"/>
            <a:ext cx="146304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0" name="Picture 2" descr="E:\教学资料\项目管理\参考资料\共享单车logo.jpg共享单车logo"/>
          <p:cNvPicPr>
            <a:picLocks noChangeAspect="1" noChangeArrowheads="1"/>
          </p:cNvPicPr>
          <p:nvPr/>
        </p:nvPicPr>
        <p:blipFill>
          <a:blip r:embed="rId3"/>
          <a:srcRect/>
          <a:stretch>
            <a:fillRect/>
          </a:stretch>
        </p:blipFill>
        <p:spPr bwMode="auto">
          <a:xfrm>
            <a:off x="1535430" y="4338955"/>
            <a:ext cx="1462405"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E:\教学资料\项目管理\参考资料\支付宝logo.jpg支付宝logo"/>
          <p:cNvPicPr>
            <a:picLocks noChangeAspect="1" noChangeArrowheads="1"/>
          </p:cNvPicPr>
          <p:nvPr/>
        </p:nvPicPr>
        <p:blipFill>
          <a:blip r:embed="rId4"/>
          <a:srcRect/>
          <a:stretch>
            <a:fillRect/>
          </a:stretch>
        </p:blipFill>
        <p:spPr bwMode="auto">
          <a:xfrm>
            <a:off x="5638165" y="4338955"/>
            <a:ext cx="1464310" cy="1464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E:\教学资料\项目管理\参考资料\百度logo.jpg百度logo"/>
          <p:cNvPicPr>
            <a:picLocks noChangeAspect="1" noChangeArrowheads="1"/>
          </p:cNvPicPr>
          <p:nvPr/>
        </p:nvPicPr>
        <p:blipFill>
          <a:blip r:embed="rId5"/>
          <a:srcRect/>
          <a:stretch>
            <a:fillRect/>
          </a:stretch>
        </p:blipFill>
        <p:spPr bwMode="auto">
          <a:xfrm>
            <a:off x="7745413" y="4339273"/>
            <a:ext cx="1463040"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8850"/>
                                        </p:tgtEl>
                                        <p:attrNameLst>
                                          <p:attrName>style.visibility</p:attrName>
                                        </p:attrNameLst>
                                      </p:cBhvr>
                                      <p:to>
                                        <p:strVal val="visible"/>
                                      </p:to>
                                    </p:set>
                                    <p:anim calcmode="lin" valueType="num">
                                      <p:cBhvr additive="base">
                                        <p:cTn id="21" dur="500" fill="hold"/>
                                        <p:tgtEl>
                                          <p:spTgt spid="78850"/>
                                        </p:tgtEl>
                                        <p:attrNameLst>
                                          <p:attrName>ppt_x</p:attrName>
                                        </p:attrNameLst>
                                      </p:cBhvr>
                                      <p:tavLst>
                                        <p:tav tm="0">
                                          <p:val>
                                            <p:strVal val="#ppt_x"/>
                                          </p:val>
                                        </p:tav>
                                        <p:tav tm="100000">
                                          <p:val>
                                            <p:strVal val="#ppt_x"/>
                                          </p:val>
                                        </p:tav>
                                      </p:tavLst>
                                    </p:anim>
                                    <p:anim calcmode="lin" valueType="num">
                                      <p:cBhvr additive="base">
                                        <p:cTn id="22" dur="500" fill="hold"/>
                                        <p:tgtEl>
                                          <p:spTgt spid="7885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4328"/>
            <a:ext cx="11360149" cy="647700"/>
          </a:xfrm>
        </p:spPr>
        <p:txBody>
          <a:bodyPr/>
          <a:lstStyle/>
          <a:p>
            <a:r>
              <a:rPr lang="zh-CN" altLang="en-US" dirty="0"/>
              <a:t>如何发现问题（用户需求</a:t>
            </a:r>
            <a:r>
              <a:rPr lang="en-US" altLang="zh-CN" dirty="0"/>
              <a:t>-</a:t>
            </a:r>
            <a:r>
              <a:rPr lang="zh-CN" altLang="en-US" dirty="0"/>
              <a:t>更高的追求）</a:t>
            </a:r>
            <a:endParaRPr lang="zh-CN" altLang="en-US" dirty="0"/>
          </a:p>
        </p:txBody>
      </p:sp>
      <p:sp>
        <p:nvSpPr>
          <p:cNvPr id="3" name="内容占位符 2"/>
          <p:cNvSpPr>
            <a:spLocks noGrp="1"/>
          </p:cNvSpPr>
          <p:nvPr>
            <p:ph idx="1"/>
          </p:nvPr>
        </p:nvSpPr>
        <p:spPr>
          <a:xfrm>
            <a:off x="466725" y="1306195"/>
            <a:ext cx="11293475" cy="4313555"/>
          </a:xfrm>
        </p:spPr>
        <p:txBody>
          <a:bodyPr/>
          <a:lstStyle/>
          <a:p>
            <a:r>
              <a:rPr lang="zh-CN" altLang="en-US" sz="2400" dirty="0">
                <a:solidFill>
                  <a:schemeClr val="tx1"/>
                </a:solidFill>
              </a:rPr>
              <a:t>优秀的</a:t>
            </a:r>
            <a:r>
              <a:rPr lang="en-US" altLang="zh-CN" sz="2400" dirty="0">
                <a:solidFill>
                  <a:schemeClr val="tx1"/>
                </a:solidFill>
              </a:rPr>
              <a:t>IT</a:t>
            </a:r>
            <a:r>
              <a:rPr lang="zh-CN" altLang="en-US" sz="2400" dirty="0">
                <a:solidFill>
                  <a:schemeClr val="tx1"/>
                </a:solidFill>
              </a:rPr>
              <a:t>产品除了满足上述所说的“</a:t>
            </a:r>
            <a:r>
              <a:rPr lang="zh-CN" altLang="en-US" sz="2400" dirty="0">
                <a:solidFill>
                  <a:schemeClr val="tx1"/>
                </a:solidFill>
                <a:sym typeface="+mn-ea"/>
              </a:rPr>
              <a:t>离苦得乐</a:t>
            </a:r>
            <a:r>
              <a:rPr lang="zh-CN" altLang="en-US" sz="2400" dirty="0">
                <a:solidFill>
                  <a:schemeClr val="tx1"/>
                </a:solidFill>
              </a:rPr>
              <a:t>”之外，更重要的是要</a:t>
            </a:r>
            <a:r>
              <a:rPr lang="en-US" altLang="zh-CN" sz="2400" dirty="0">
                <a:solidFill>
                  <a:srgbClr val="FF0000"/>
                </a:solidFill>
              </a:rPr>
              <a:t>“</a:t>
            </a:r>
            <a:r>
              <a:rPr lang="zh-CN" altLang="en-US" sz="2400" dirty="0">
                <a:solidFill>
                  <a:srgbClr val="FF0000"/>
                </a:solidFill>
                <a:sym typeface="+mn-ea"/>
              </a:rPr>
              <a:t>以人为本、超越技术</a:t>
            </a:r>
            <a:r>
              <a:rPr lang="en-US" altLang="zh-CN" sz="2400" dirty="0">
                <a:solidFill>
                  <a:srgbClr val="FF0000"/>
                </a:solidFill>
              </a:rPr>
              <a:t>”</a:t>
            </a:r>
            <a:endParaRPr lang="zh-CN" altLang="en-US" sz="2400" dirty="0">
              <a:solidFill>
                <a:schemeClr val="tx1"/>
              </a:solidFill>
            </a:endParaRPr>
          </a:p>
          <a:p>
            <a:r>
              <a:rPr lang="zh-CN" altLang="en-US" sz="2400" dirty="0">
                <a:sym typeface="+mn-ea"/>
              </a:rPr>
              <a:t>从“能用”提升至</a:t>
            </a:r>
            <a:r>
              <a:rPr lang="zh-CN" altLang="en-US" sz="2400" dirty="0" smtClean="0">
                <a:sym typeface="+mn-ea"/>
              </a:rPr>
              <a:t>“好用”，甚至“贴心”，以技术为核心趋向人文艺术为灵魂</a:t>
            </a:r>
            <a:endParaRPr lang="en-US" altLang="zh-CN" sz="2400" dirty="0">
              <a:solidFill>
                <a:srgbClr val="FF0000"/>
              </a:solidFill>
            </a:endParaRPr>
          </a:p>
          <a:p>
            <a:endParaRPr lang="en-US" altLang="zh-CN" sz="2400" dirty="0">
              <a:solidFill>
                <a:srgbClr val="FF0000"/>
              </a:solidFill>
            </a:endParaRPr>
          </a:p>
        </p:txBody>
      </p:sp>
      <p:pic>
        <p:nvPicPr>
          <p:cNvPr id="6" name="Picture 4" descr="http://img5.pcpop.com/ProductImages/Original/4/4205/004205151.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r="53659"/>
          <a:stretch>
            <a:fillRect/>
          </a:stretch>
        </p:blipFill>
        <p:spPr bwMode="auto">
          <a:xfrm>
            <a:off x="1524001" y="3483996"/>
            <a:ext cx="2423782" cy="31745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http://dlgz.nhedu.net/kzhome/dianjiao/yingjian/weicheng.jpg"/>
          <p:cNvPicPr>
            <a:picLocks noChangeAspect="1" noChangeArrowheads="1"/>
          </p:cNvPicPr>
          <p:nvPr/>
        </p:nvPicPr>
        <p:blipFill rotWithShape="1">
          <a:blip r:embed="rId2">
            <a:extLst>
              <a:ext uri="{28A0092B-C50C-407E-A947-70E740481C1C}">
                <a14:useLocalDpi xmlns:a14="http://schemas.microsoft.com/office/drawing/2010/main" val="0"/>
              </a:ext>
            </a:extLst>
          </a:blip>
          <a:srcRect r="4037"/>
          <a:stretch>
            <a:fillRect/>
          </a:stretch>
        </p:blipFill>
        <p:spPr bwMode="auto">
          <a:xfrm>
            <a:off x="4173220" y="3590925"/>
            <a:ext cx="2814320" cy="29457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9" descr="http://img5.pcpop.com/ProductImages/500x375/5/5325/00532544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6325" y="3789045"/>
            <a:ext cx="3241675" cy="24314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3"/>
          <p:cNvSpPr txBox="1"/>
          <p:nvPr/>
        </p:nvSpPr>
        <p:spPr>
          <a:xfrm>
            <a:off x="2207542" y="2915413"/>
            <a:ext cx="1046480" cy="645160"/>
          </a:xfrm>
          <a:prstGeom prst="rect">
            <a:avLst/>
          </a:prstGeom>
          <a:noFill/>
        </p:spPr>
        <p:txBody>
          <a:bodyPr wrap="none" rtlCol="0">
            <a:spAutoFit/>
          </a:bodyPr>
          <a:p>
            <a:r>
              <a:rPr lang="en-US" altLang="zh-CN" sz="3600" dirty="0" err="1" smtClean="0">
                <a:solidFill>
                  <a:srgbClr val="FF0000"/>
                </a:solidFill>
              </a:rPr>
              <a:t>ipad</a:t>
            </a:r>
            <a:endParaRPr lang="zh-CN" altLang="en-US" sz="3600" dirty="0">
              <a:solidFill>
                <a:srgbClr val="FF0000"/>
              </a:solidFill>
            </a:endParaRPr>
          </a:p>
        </p:txBody>
      </p:sp>
      <p:sp>
        <p:nvSpPr>
          <p:cNvPr id="12" name="TextBox 11"/>
          <p:cNvSpPr txBox="1"/>
          <p:nvPr/>
        </p:nvSpPr>
        <p:spPr>
          <a:xfrm>
            <a:off x="4893912" y="2879527"/>
            <a:ext cx="1910080" cy="645160"/>
          </a:xfrm>
          <a:prstGeom prst="rect">
            <a:avLst/>
          </a:prstGeom>
          <a:noFill/>
        </p:spPr>
        <p:txBody>
          <a:bodyPr wrap="none" rtlCol="0">
            <a:spAutoFit/>
          </a:bodyPr>
          <a:p>
            <a:r>
              <a:rPr lang="en-US" altLang="zh-CN" sz="3600" dirty="0">
                <a:solidFill>
                  <a:srgbClr val="FF0000"/>
                </a:solidFill>
              </a:rPr>
              <a:t>t</a:t>
            </a:r>
            <a:r>
              <a:rPr lang="en-US" altLang="zh-CN" sz="3600" dirty="0" smtClean="0">
                <a:solidFill>
                  <a:srgbClr val="FF0000"/>
                </a:solidFill>
              </a:rPr>
              <a:t>ablet pc</a:t>
            </a:r>
            <a:endParaRPr lang="zh-CN" altLang="en-US" sz="3600" dirty="0">
              <a:solidFill>
                <a:srgbClr val="FF0000"/>
              </a:solidFill>
            </a:endParaRPr>
          </a:p>
        </p:txBody>
      </p:sp>
      <p:sp>
        <p:nvSpPr>
          <p:cNvPr id="10" name="TextBox 12"/>
          <p:cNvSpPr txBox="1"/>
          <p:nvPr/>
        </p:nvSpPr>
        <p:spPr>
          <a:xfrm>
            <a:off x="7953104" y="2915413"/>
            <a:ext cx="1681480" cy="645160"/>
          </a:xfrm>
          <a:prstGeom prst="rect">
            <a:avLst/>
          </a:prstGeom>
          <a:noFill/>
        </p:spPr>
        <p:txBody>
          <a:bodyPr wrap="none" rtlCol="0">
            <a:spAutoFit/>
          </a:bodyPr>
          <a:p>
            <a:r>
              <a:rPr lang="en-US" altLang="zh-CN" sz="3600" dirty="0" smtClean="0">
                <a:solidFill>
                  <a:srgbClr val="FF0000"/>
                </a:solidFill>
              </a:rPr>
              <a:t>surface</a:t>
            </a:r>
            <a:endParaRPr lang="zh-CN" altLang="en-US" sz="36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0833"/>
            <a:ext cx="11360149" cy="647700"/>
          </a:xfrm>
        </p:spPr>
        <p:txBody>
          <a:bodyPr/>
          <a:lstStyle/>
          <a:p>
            <a:r>
              <a:rPr lang="zh-CN" altLang="en-US" dirty="0"/>
              <a:t>产品愿景和商业机会</a:t>
            </a:r>
            <a:endParaRPr lang="zh-CN" altLang="en-US" dirty="0"/>
          </a:p>
        </p:txBody>
      </p:sp>
      <p:sp>
        <p:nvSpPr>
          <p:cNvPr id="3" name="内容占位符 2"/>
          <p:cNvSpPr>
            <a:spLocks noGrp="1"/>
          </p:cNvSpPr>
          <p:nvPr>
            <p:ph idx="1"/>
          </p:nvPr>
        </p:nvSpPr>
        <p:spPr>
          <a:xfrm>
            <a:off x="393700" y="1382395"/>
            <a:ext cx="11489690" cy="4817110"/>
          </a:xfrm>
        </p:spPr>
        <p:txBody>
          <a:bodyPr/>
          <a:lstStyle/>
          <a:p>
            <a:r>
              <a:rPr lang="zh-CN" altLang="en-US" sz="2400" dirty="0"/>
              <a:t>产品愿景（定位）：一句话（或一段话）描述产品能给予</a:t>
            </a:r>
            <a:r>
              <a:rPr lang="zh-CN" altLang="en-US" sz="2400" dirty="0">
                <a:solidFill>
                  <a:srgbClr val="FF0000"/>
                </a:solidFill>
              </a:rPr>
              <a:t>用户的深层体验</a:t>
            </a:r>
            <a:r>
              <a:rPr lang="zh-CN" altLang="en-US" sz="2400" dirty="0"/>
              <a:t>。</a:t>
            </a:r>
            <a:endParaRPr lang="en-US" altLang="zh-CN" sz="2400" dirty="0"/>
          </a:p>
          <a:p>
            <a:pPr lvl="1"/>
            <a:r>
              <a:rPr lang="zh-CN" altLang="en-US" sz="2000" dirty="0"/>
              <a:t>“微博能够满足用户的心理诉求，让他</a:t>
            </a:r>
            <a:r>
              <a:rPr lang="zh-CN" altLang="en-US" sz="2000" dirty="0">
                <a:solidFill>
                  <a:srgbClr val="FF0000"/>
                </a:solidFill>
              </a:rPr>
              <a:t>获得安慰感、排除孤独感</a:t>
            </a:r>
            <a:r>
              <a:rPr lang="zh-CN" altLang="en-US" sz="2000" dirty="0"/>
              <a:t>，让他</a:t>
            </a:r>
            <a:r>
              <a:rPr lang="zh-CN" altLang="en-US" sz="2000" dirty="0">
                <a:solidFill>
                  <a:srgbClr val="FF0000"/>
                </a:solidFill>
              </a:rPr>
              <a:t>获得成就感</a:t>
            </a:r>
            <a:r>
              <a:rPr lang="zh-CN" altLang="en-US" sz="2000" dirty="0"/>
              <a:t>，让他在里面</a:t>
            </a:r>
            <a:r>
              <a:rPr lang="zh-CN" altLang="en-US" sz="2000" dirty="0">
                <a:solidFill>
                  <a:srgbClr val="FF0000"/>
                </a:solidFill>
              </a:rPr>
              <a:t>更加自信</a:t>
            </a:r>
            <a:r>
              <a:rPr lang="zh-CN" altLang="en-US" sz="2000" dirty="0"/>
              <a:t>” </a:t>
            </a:r>
            <a:r>
              <a:rPr lang="en-US" altLang="zh-CN" sz="2000" dirty="0"/>
              <a:t>—</a:t>
            </a:r>
            <a:r>
              <a:rPr lang="zh-CN" altLang="en-US" sz="2000" dirty="0"/>
              <a:t>张小龙</a:t>
            </a:r>
            <a:br>
              <a:rPr lang="zh-CN" altLang="en-US" sz="2000" dirty="0"/>
            </a:br>
            <a:endParaRPr lang="en-US" altLang="zh-CN" sz="1800" dirty="0"/>
          </a:p>
          <a:p>
            <a:r>
              <a:rPr lang="zh-CN" altLang="en-US" sz="2400" dirty="0"/>
              <a:t>商业机会：针对“问题”，提出改进的方案，并构建相应的商业模式（</a:t>
            </a:r>
            <a:r>
              <a:rPr lang="zh-CN" altLang="en-US" sz="2400" dirty="0">
                <a:solidFill>
                  <a:srgbClr val="FF0000"/>
                </a:solidFill>
              </a:rPr>
              <a:t>如何赚钱</a:t>
            </a:r>
            <a:r>
              <a:rPr lang="zh-CN" altLang="en-US" sz="2400" dirty="0"/>
              <a:t>）。</a:t>
            </a:r>
            <a:endParaRPr lang="zh-CN" altLang="en-US" sz="2200" dirty="0"/>
          </a:p>
          <a:p>
            <a:pPr lvl="1"/>
            <a:r>
              <a:rPr lang="zh-CN" altLang="en-US" sz="2200" dirty="0">
                <a:sym typeface="+mn-ea"/>
              </a:rPr>
              <a:t>分析下列互联网产品的商业模式</a:t>
            </a:r>
            <a:endParaRPr lang="en-US" altLang="zh-CN" sz="2200" dirty="0"/>
          </a:p>
          <a:p>
            <a:pPr lvl="1"/>
            <a:endParaRPr lang="en-US" altLang="zh-CN" sz="2200" dirty="0"/>
          </a:p>
          <a:p>
            <a:endParaRPr lang="en-US" altLang="zh-CN" sz="2400" dirty="0"/>
          </a:p>
        </p:txBody>
      </p:sp>
      <p:pic>
        <p:nvPicPr>
          <p:cNvPr id="4" name="Picture 2" descr="E:\教学资料\项目管理\参考资料\微信logo.jpg微信logo"/>
          <p:cNvPicPr>
            <a:picLocks noChangeAspect="1" noChangeArrowheads="1"/>
          </p:cNvPicPr>
          <p:nvPr/>
        </p:nvPicPr>
        <p:blipFill>
          <a:blip r:embed="rId1"/>
          <a:srcRect/>
          <a:stretch>
            <a:fillRect/>
          </a:stretch>
        </p:blipFill>
        <p:spPr bwMode="auto">
          <a:xfrm>
            <a:off x="1867218" y="4217035"/>
            <a:ext cx="146304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C:\Users\qile\Desktop\临时图片\L0.pngL0"/>
          <p:cNvPicPr>
            <a:picLocks noChangeAspect="1" noChangeArrowheads="1"/>
          </p:cNvPicPr>
          <p:nvPr/>
        </p:nvPicPr>
        <p:blipFill>
          <a:blip r:embed="rId2"/>
          <a:srcRect/>
          <a:stretch>
            <a:fillRect/>
          </a:stretch>
        </p:blipFill>
        <p:spPr bwMode="auto">
          <a:xfrm>
            <a:off x="4252278" y="4217353"/>
            <a:ext cx="1463040"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0" name="Picture 2" descr="E:\教学资料\项目管理\参考资料\共享单车logo.jpg共享单车logo"/>
          <p:cNvPicPr>
            <a:picLocks noChangeAspect="1" noChangeArrowheads="1"/>
          </p:cNvPicPr>
          <p:nvPr/>
        </p:nvPicPr>
        <p:blipFill>
          <a:blip r:embed="rId3"/>
          <a:srcRect/>
          <a:stretch>
            <a:fillRect/>
          </a:stretch>
        </p:blipFill>
        <p:spPr bwMode="auto">
          <a:xfrm>
            <a:off x="6631940" y="4217035"/>
            <a:ext cx="1462405"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 presetClass="entr" presetSubtype="4"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par>
                          <p:cTn id="28" fill="hold">
                            <p:stCondLst>
                              <p:cond delay="1000"/>
                            </p:stCondLst>
                            <p:childTnLst>
                              <p:par>
                                <p:cTn id="29" presetID="2" presetClass="entr" presetSubtype="4"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par>
                          <p:cTn id="33" fill="hold">
                            <p:stCondLst>
                              <p:cond delay="1500"/>
                            </p:stCondLst>
                            <p:childTnLst>
                              <p:par>
                                <p:cTn id="34" presetID="2" presetClass="entr" presetSubtype="4" fill="hold" nodeType="afterEffect">
                                  <p:stCondLst>
                                    <p:cond delay="0"/>
                                  </p:stCondLst>
                                  <p:childTnLst>
                                    <p:set>
                                      <p:cBhvr>
                                        <p:cTn id="35" dur="1" fill="hold">
                                          <p:stCondLst>
                                            <p:cond delay="0"/>
                                          </p:stCondLst>
                                        </p:cTn>
                                        <p:tgtEl>
                                          <p:spTgt spid="78850"/>
                                        </p:tgtEl>
                                        <p:attrNameLst>
                                          <p:attrName>style.visibility</p:attrName>
                                        </p:attrNameLst>
                                      </p:cBhvr>
                                      <p:to>
                                        <p:strVal val="visible"/>
                                      </p:to>
                                    </p:set>
                                    <p:anim calcmode="lin" valueType="num">
                                      <p:cBhvr additive="base">
                                        <p:cTn id="36" dur="500" fill="hold"/>
                                        <p:tgtEl>
                                          <p:spTgt spid="78850"/>
                                        </p:tgtEl>
                                        <p:attrNameLst>
                                          <p:attrName>ppt_x</p:attrName>
                                        </p:attrNameLst>
                                      </p:cBhvr>
                                      <p:tavLst>
                                        <p:tav tm="0">
                                          <p:val>
                                            <p:strVal val="#ppt_x"/>
                                          </p:val>
                                        </p:tav>
                                        <p:tav tm="100000">
                                          <p:val>
                                            <p:strVal val="#ppt_x"/>
                                          </p:val>
                                        </p:tav>
                                      </p:tavLst>
                                    </p:anim>
                                    <p:anim calcmode="lin" valueType="num">
                                      <p:cBhvr additive="base">
                                        <p:cTn id="37" dur="500" fill="hold"/>
                                        <p:tgtEl>
                                          <p:spTgt spid="788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0833"/>
            <a:ext cx="11360149" cy="647700"/>
          </a:xfrm>
        </p:spPr>
        <p:txBody>
          <a:bodyPr/>
          <a:lstStyle/>
          <a:p>
            <a:r>
              <a:rPr lang="zh-CN" altLang="en-US" dirty="0"/>
              <a:t>用户分析（用户画像）</a:t>
            </a:r>
            <a:endParaRPr lang="zh-CN" altLang="en-US" dirty="0"/>
          </a:p>
        </p:txBody>
      </p:sp>
      <p:sp>
        <p:nvSpPr>
          <p:cNvPr id="3" name="内容占位符 2"/>
          <p:cNvSpPr>
            <a:spLocks noGrp="1"/>
          </p:cNvSpPr>
          <p:nvPr>
            <p:ph idx="1"/>
          </p:nvPr>
        </p:nvSpPr>
        <p:spPr>
          <a:xfrm>
            <a:off x="393700" y="1370330"/>
            <a:ext cx="11366500" cy="4313238"/>
          </a:xfrm>
        </p:spPr>
        <p:txBody>
          <a:bodyPr/>
          <a:lstStyle/>
          <a:p>
            <a:r>
              <a:rPr lang="zh-CN" altLang="en-US" sz="2400" dirty="0"/>
              <a:t>分析产品所服务的主要人群的特点，重点是用户的“痛处”或“愿望”，同时考虑其经济状况、消费观念、行为特征等多种因素，绘制出清晰的</a:t>
            </a:r>
            <a:r>
              <a:rPr lang="zh-CN" altLang="en-US" sz="2400" dirty="0">
                <a:solidFill>
                  <a:srgbClr val="FF0000"/>
                </a:solidFill>
              </a:rPr>
              <a:t>用户画像</a:t>
            </a:r>
            <a:endParaRPr lang="en-US" altLang="zh-CN" sz="2000" dirty="0"/>
          </a:p>
          <a:p>
            <a:pPr lvl="1"/>
            <a:endParaRPr lang="en-US" altLang="zh-CN" sz="2200" dirty="0"/>
          </a:p>
          <a:p>
            <a:endParaRPr lang="en-US" altLang="zh-CN" sz="2400" dirty="0"/>
          </a:p>
        </p:txBody>
      </p:sp>
      <p:pic>
        <p:nvPicPr>
          <p:cNvPr id="4" name="图片 3" descr="用户分析"/>
          <p:cNvPicPr>
            <a:picLocks noChangeAspect="1"/>
          </p:cNvPicPr>
          <p:nvPr/>
        </p:nvPicPr>
        <p:blipFill>
          <a:blip r:embed="rId1"/>
          <a:srcRect t="21955" b="5023"/>
          <a:stretch>
            <a:fillRect/>
          </a:stretch>
        </p:blipFill>
        <p:spPr>
          <a:xfrm>
            <a:off x="1047750" y="2306955"/>
            <a:ext cx="10058400" cy="408051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25438"/>
            <a:ext cx="11360149" cy="647700"/>
          </a:xfrm>
        </p:spPr>
        <p:txBody>
          <a:bodyPr/>
          <a:lstStyle/>
          <a:p>
            <a:r>
              <a:rPr lang="zh-CN" altLang="en-US" dirty="0"/>
              <a:t>用户分析（关于品牌推广运营）</a:t>
            </a:r>
            <a:endParaRPr lang="en-US" altLang="zh-CN" dirty="0"/>
          </a:p>
        </p:txBody>
      </p:sp>
      <p:sp>
        <p:nvSpPr>
          <p:cNvPr id="3" name="内容占位符 2"/>
          <p:cNvSpPr>
            <a:spLocks noGrp="1"/>
          </p:cNvSpPr>
          <p:nvPr>
            <p:ph idx="1"/>
          </p:nvPr>
        </p:nvSpPr>
        <p:spPr>
          <a:xfrm>
            <a:off x="393700" y="1412875"/>
            <a:ext cx="11366500" cy="4313238"/>
          </a:xfrm>
        </p:spPr>
        <p:txBody>
          <a:bodyPr/>
          <a:lstStyle/>
          <a:p>
            <a:r>
              <a:rPr lang="zh-CN" sz="2400" dirty="0"/>
              <a:t>关于用户代言（用户特征体现）</a:t>
            </a:r>
            <a:endParaRPr lang="en-US" altLang="zh-CN" sz="2200" dirty="0"/>
          </a:p>
          <a:p>
            <a:endParaRPr lang="en-US" altLang="zh-CN" sz="2400" dirty="0"/>
          </a:p>
        </p:txBody>
      </p:sp>
      <p:pic>
        <p:nvPicPr>
          <p:cNvPr id="2050" name="Picture 2" descr="C:\Users\qile\Desktop\临时图片\图片22.png图片22"/>
          <p:cNvPicPr>
            <a:picLocks noChangeAspect="1" noChangeArrowheads="1"/>
          </p:cNvPicPr>
          <p:nvPr/>
        </p:nvPicPr>
        <p:blipFill>
          <a:blip r:embed="rId1"/>
          <a:srcRect/>
          <a:stretch>
            <a:fillRect/>
          </a:stretch>
        </p:blipFill>
        <p:spPr bwMode="auto">
          <a:xfrm>
            <a:off x="1180416" y="2242909"/>
            <a:ext cx="2303145" cy="35596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qile\Desktop\临时图片\timg.jpgtimg"/>
          <p:cNvPicPr>
            <a:picLocks noChangeAspect="1" noChangeArrowheads="1"/>
          </p:cNvPicPr>
          <p:nvPr/>
        </p:nvPicPr>
        <p:blipFill>
          <a:blip r:embed="rId2"/>
          <a:srcRect/>
          <a:stretch>
            <a:fillRect/>
          </a:stretch>
        </p:blipFill>
        <p:spPr bwMode="auto">
          <a:xfrm>
            <a:off x="3778885" y="2242820"/>
            <a:ext cx="7800975" cy="35598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4963"/>
            <a:ext cx="11360149" cy="647700"/>
          </a:xfrm>
        </p:spPr>
        <p:txBody>
          <a:bodyPr/>
          <a:lstStyle/>
          <a:p>
            <a:r>
              <a:rPr lang="zh-CN" altLang="en-US" dirty="0"/>
              <a:t>产品构思（商业论证）做什么？</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用户需求（要解决的</a:t>
            </a:r>
            <a:r>
              <a:rPr lang="zh-CN" altLang="en-US" sz="2400" dirty="0">
                <a:sym typeface="+mn-ea"/>
              </a:rPr>
              <a:t>问题</a:t>
            </a:r>
            <a:r>
              <a:rPr lang="zh-CN" altLang="en-US" sz="2400" dirty="0"/>
              <a:t>）</a:t>
            </a:r>
            <a:endParaRPr lang="en-US" altLang="zh-CN" sz="2400" dirty="0"/>
          </a:p>
          <a:p>
            <a:r>
              <a:rPr lang="zh-CN" altLang="en-US" sz="2400" dirty="0"/>
              <a:t>产品愿景（核心定位）</a:t>
            </a:r>
            <a:endParaRPr lang="en-US" altLang="zh-CN" sz="2400" dirty="0"/>
          </a:p>
          <a:p>
            <a:r>
              <a:rPr lang="zh-CN" altLang="en-US" sz="2400" dirty="0"/>
              <a:t>商业机会（盈利模式等）</a:t>
            </a:r>
            <a:endParaRPr lang="en-US" altLang="zh-CN" sz="2400" dirty="0"/>
          </a:p>
          <a:p>
            <a:r>
              <a:rPr lang="zh-CN" altLang="en-US" sz="2400" dirty="0"/>
              <a:t>用户分析（用户画像等）</a:t>
            </a:r>
            <a:endParaRPr lang="en-US" altLang="zh-CN" sz="2400" dirty="0"/>
          </a:p>
          <a:p>
            <a:r>
              <a:rPr lang="zh-CN" altLang="en-US" sz="2400" dirty="0"/>
              <a:t>技术可行性分析（语言、框架等）</a:t>
            </a:r>
            <a:endParaRPr lang="en-US" altLang="zh-CN" sz="2400" dirty="0"/>
          </a:p>
          <a:p>
            <a:r>
              <a:rPr lang="zh-CN" altLang="en-US" sz="2400" dirty="0"/>
              <a:t>资源分析（资金、设备、人力等）</a:t>
            </a:r>
            <a:endParaRPr lang="en-US" altLang="zh-CN" sz="2400" dirty="0"/>
          </a:p>
          <a:p>
            <a:r>
              <a:rPr lang="zh-CN" altLang="en-US" sz="2400" dirty="0"/>
              <a:t>风险分析（贯穿整个项目的风险）</a:t>
            </a:r>
            <a:endParaRPr lang="en-US" altLang="zh-CN" sz="2400" dirty="0"/>
          </a:p>
          <a:p>
            <a:r>
              <a:rPr lang="zh-CN" altLang="en-US" sz="2400" dirty="0"/>
              <a:t>收益分析（净现值分析）</a:t>
            </a:r>
            <a:endParaRPr lang="zh-CN" altLang="en-US" sz="2400" dirty="0"/>
          </a:p>
          <a:p>
            <a:r>
              <a:rPr lang="en-US" altLang="zh-CN" sz="2400" dirty="0"/>
              <a:t>...</a:t>
            </a:r>
            <a:endParaRPr lang="en-US" altLang="zh-CN" sz="2400" dirty="0"/>
          </a:p>
          <a:p>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4" end="4"/>
                                            </p:txEl>
                                          </p:spTgt>
                                        </p:tgtEl>
                                        <p:attrNameLst>
                                          <p:attrName>style.color</p:attrName>
                                        </p:attrNameLst>
                                      </p:cBhvr>
                                      <p:to>
                                        <a:schemeClr val="hlink"/>
                                      </p:to>
                                    </p:animClr>
                                  </p:childTnLst>
                                </p:cTn>
                              </p:par>
                              <p:par>
                                <p:cTn id="7" presetID="3" presetClass="emph" presetSubtype="2" fill="hold" nodeType="withEffect">
                                  <p:stCondLst>
                                    <p:cond delay="0"/>
                                  </p:stCondLst>
                                  <p:childTnLst>
                                    <p:animClr clrSpc="rgb" dir="cw">
                                      <p:cBhvr override="childStyle">
                                        <p:cTn id="8" dur="500" fill="hold"/>
                                        <p:tgtEl>
                                          <p:spTgt spid="3">
                                            <p:txEl>
                                              <p:pRg st="5" end="5"/>
                                            </p:txEl>
                                          </p:spTgt>
                                        </p:tgtEl>
                                        <p:attrNameLst>
                                          <p:attrName>style.color</p:attrName>
                                        </p:attrNameLst>
                                      </p:cBhvr>
                                      <p:to>
                                        <a:schemeClr val="hlink"/>
                                      </p:to>
                                    </p:animClr>
                                  </p:childTnLst>
                                </p:cTn>
                              </p:par>
                              <p:par>
                                <p:cTn id="9" presetID="3" presetClass="emph" presetSubtype="2" fill="hold" nodeType="withEffect">
                                  <p:stCondLst>
                                    <p:cond delay="0"/>
                                  </p:stCondLst>
                                  <p:childTnLst>
                                    <p:animClr clrSpc="rgb" dir="cw">
                                      <p:cBhvr override="childStyle">
                                        <p:cTn id="10" dur="500" fill="hold"/>
                                        <p:tgtEl>
                                          <p:spTgt spid="3">
                                            <p:txEl>
                                              <p:pRg st="6" end="6"/>
                                            </p:txEl>
                                          </p:spTgt>
                                        </p:tgtEl>
                                        <p:attrNameLst>
                                          <p:attrName>style.color</p:attrName>
                                        </p:attrNameLst>
                                      </p:cBhvr>
                                      <p:to>
                                        <a:schemeClr val="hlink"/>
                                      </p:to>
                                    </p:animClr>
                                  </p:childTnLst>
                                </p:cTn>
                              </p:par>
                              <p:par>
                                <p:cTn id="11" presetID="3" presetClass="emph" presetSubtype="2" fill="hold" nodeType="withEffect">
                                  <p:stCondLst>
                                    <p:cond delay="0"/>
                                  </p:stCondLst>
                                  <p:childTnLst>
                                    <p:animClr clrSpc="rgb" dir="cw">
                                      <p:cBhvr override="childStyle">
                                        <p:cTn id="12" dur="500" fill="hold"/>
                                        <p:tgtEl>
                                          <p:spTgt spid="3">
                                            <p:txEl>
                                              <p:pRg st="7" end="7"/>
                                            </p:txEl>
                                          </p:spTgt>
                                        </p:tgtEl>
                                        <p:attrNameLst>
                                          <p:attrName>style.color</p:attrName>
                                        </p:attrNameLst>
                                      </p:cBhvr>
                                      <p:to>
                                        <a:schemeClr val="hlink"/>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90349" y="2412233"/>
            <a:ext cx="8382727" cy="377375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p:cNvSpPr/>
          <p:nvPr/>
        </p:nvSpPr>
        <p:spPr>
          <a:xfrm>
            <a:off x="1809720" y="3682360"/>
            <a:ext cx="3571900" cy="17859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496570" y="279400"/>
            <a:ext cx="11263630" cy="647700"/>
          </a:xfrm>
        </p:spPr>
        <p:txBody>
          <a:bodyPr/>
          <a:lstStyle/>
          <a:p>
            <a:r>
              <a:rPr lang="zh-CN" altLang="en-US" dirty="0">
                <a:sym typeface="+mn-ea"/>
              </a:rPr>
              <a:t>上节内容回顾及本节内容概览</a:t>
            </a:r>
            <a:endParaRPr lang="zh-CN" altLang="en-US"/>
          </a:p>
        </p:txBody>
      </p:sp>
      <p:sp>
        <p:nvSpPr>
          <p:cNvPr id="4" name="内容占位符 3"/>
          <p:cNvSpPr>
            <a:spLocks noGrp="1"/>
          </p:cNvSpPr>
          <p:nvPr>
            <p:ph idx="1"/>
          </p:nvPr>
        </p:nvSpPr>
        <p:spPr>
          <a:xfrm>
            <a:off x="496570" y="1435735"/>
            <a:ext cx="11565255" cy="4313555"/>
          </a:xfrm>
        </p:spPr>
        <p:txBody>
          <a:bodyPr/>
          <a:lstStyle/>
          <a:p>
            <a:r>
              <a:rPr lang="zh-CN" altLang="en-US" sz="2400" dirty="0"/>
              <a:t>上节内容：关键概念（</a:t>
            </a:r>
            <a:r>
              <a:rPr lang="en-US" altLang="zh-CN" sz="2400" dirty="0">
                <a:sym typeface="+mn-ea"/>
              </a:rPr>
              <a:t>IT</a:t>
            </a:r>
            <a:r>
              <a:rPr lang="zh-CN" altLang="en-US" sz="2400" dirty="0">
                <a:sym typeface="+mn-ea"/>
              </a:rPr>
              <a:t>、项目、管理、</a:t>
            </a:r>
            <a:r>
              <a:rPr lang="en-US" altLang="zh-CN" sz="2400" dirty="0">
                <a:sym typeface="+mn-ea"/>
              </a:rPr>
              <a:t>IT</a:t>
            </a:r>
            <a:r>
              <a:rPr lang="zh-CN" altLang="en-US" sz="2400" dirty="0">
                <a:sym typeface="+mn-ea"/>
              </a:rPr>
              <a:t>项目管理</a:t>
            </a:r>
            <a:r>
              <a:rPr lang="zh-CN" altLang="en-US" sz="2400" dirty="0"/>
              <a:t>）及</a:t>
            </a:r>
            <a:r>
              <a:rPr lang="zh-CN" altLang="en-US" sz="2400" dirty="0">
                <a:sym typeface="+mn-ea"/>
              </a:rPr>
              <a:t>课程价值</a:t>
            </a:r>
            <a:endParaRPr lang="en-US" altLang="zh-CN" sz="2400" dirty="0"/>
          </a:p>
          <a:p>
            <a:r>
              <a:rPr lang="zh-CN" altLang="en-US" sz="2400" dirty="0"/>
              <a:t>本节内容，见下图所示：</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281623"/>
            <a:ext cx="11360149" cy="647700"/>
          </a:xfrm>
        </p:spPr>
        <p:txBody>
          <a:bodyPr/>
          <a:lstStyle/>
          <a:p>
            <a:r>
              <a:rPr lang="zh-CN" altLang="en-US" dirty="0"/>
              <a:t>技术可行性分析</a:t>
            </a:r>
            <a:endParaRPr lang="zh-CN" altLang="en-US" dirty="0"/>
          </a:p>
        </p:txBody>
      </p:sp>
      <p:sp>
        <p:nvSpPr>
          <p:cNvPr id="3" name="内容占位符 2"/>
          <p:cNvSpPr>
            <a:spLocks noGrp="1"/>
          </p:cNvSpPr>
          <p:nvPr>
            <p:ph idx="1"/>
          </p:nvPr>
        </p:nvSpPr>
        <p:spPr/>
        <p:txBody>
          <a:bodyPr/>
          <a:lstStyle/>
          <a:p>
            <a:r>
              <a:rPr lang="zh-CN" altLang="en-US" sz="2400" dirty="0"/>
              <a:t>分析产品要采用的技术、平台、软硬件网络支持等，分析是否存在技术上的难点等</a:t>
            </a:r>
            <a:endParaRPr lang="en-US" altLang="zh-CN" sz="2200" dirty="0"/>
          </a:p>
          <a:p>
            <a:pPr marL="182245" lvl="1" indent="0">
              <a:buNone/>
            </a:pPr>
            <a:endParaRPr lang="en-US" altLang="zh-CN" sz="2200" dirty="0"/>
          </a:p>
          <a:p>
            <a:endParaRPr lang="en-US" altLang="zh-CN" sz="2400" dirty="0"/>
          </a:p>
        </p:txBody>
      </p:sp>
      <p:pic>
        <p:nvPicPr>
          <p:cNvPr id="8" name="Picture 2"/>
          <p:cNvPicPr>
            <a:picLocks noChangeAspect="1" noChangeArrowheads="1"/>
          </p:cNvPicPr>
          <p:nvPr/>
        </p:nvPicPr>
        <p:blipFill>
          <a:blip r:embed="rId1">
            <a:clrChange>
              <a:clrFrom>
                <a:srgbClr val="FFFFFF"/>
              </a:clrFrom>
              <a:clrTo>
                <a:srgbClr val="FFFFFF">
                  <a:alpha val="0"/>
                </a:srgbClr>
              </a:clrTo>
            </a:clrChange>
          </a:blip>
          <a:srcRect/>
          <a:stretch>
            <a:fillRect/>
          </a:stretch>
        </p:blipFill>
        <p:spPr bwMode="auto">
          <a:xfrm>
            <a:off x="5501005" y="2326640"/>
            <a:ext cx="2567940" cy="4034155"/>
          </a:xfrm>
          <a:prstGeom prst="rect">
            <a:avLst/>
          </a:prstGeom>
          <a:noFill/>
          <a:ln w="9525">
            <a:noFill/>
            <a:miter lim="800000"/>
            <a:headEnd/>
            <a:tailEnd/>
          </a:ln>
          <a:effectLst/>
        </p:spPr>
      </p:pic>
      <p:pic>
        <p:nvPicPr>
          <p:cNvPr id="9" name="图片 8"/>
          <p:cNvPicPr>
            <a:picLocks noChangeAspect="1"/>
          </p:cNvPicPr>
          <p:nvPr/>
        </p:nvPicPr>
        <p:blipFill>
          <a:blip r:embed="rId2"/>
          <a:stretch>
            <a:fillRect/>
          </a:stretch>
        </p:blipFill>
        <p:spPr>
          <a:xfrm>
            <a:off x="8559800" y="4419600"/>
            <a:ext cx="2774315" cy="966470"/>
          </a:xfrm>
          <a:prstGeom prst="rect">
            <a:avLst/>
          </a:prstGeom>
        </p:spPr>
      </p:pic>
      <p:pic>
        <p:nvPicPr>
          <p:cNvPr id="11" name="图片 10"/>
          <p:cNvPicPr>
            <a:picLocks noChangeAspect="1"/>
          </p:cNvPicPr>
          <p:nvPr/>
        </p:nvPicPr>
        <p:blipFill>
          <a:blip r:embed="rId3"/>
          <a:srcRect t="33667" b="32472"/>
          <a:stretch>
            <a:fillRect/>
          </a:stretch>
        </p:blipFill>
        <p:spPr>
          <a:xfrm>
            <a:off x="8559800" y="3503930"/>
            <a:ext cx="2774315" cy="751840"/>
          </a:xfrm>
          <a:prstGeom prst="rect">
            <a:avLst/>
          </a:prstGeom>
        </p:spPr>
      </p:pic>
      <p:pic>
        <p:nvPicPr>
          <p:cNvPr id="12" name="Picture 2" descr="http://t3.baidu.com/it/u=2111242034,3857706157&amp;fm=0&amp;gp=0.jpg">
            <a:hlinkClick r:id="rId4"/>
          </p:cNvPr>
          <p:cNvPicPr>
            <a:picLocks noChangeAspect="1" noChangeArrowheads="1"/>
          </p:cNvPicPr>
          <p:nvPr/>
        </p:nvPicPr>
        <p:blipFill>
          <a:blip r:embed="rId5"/>
          <a:srcRect/>
          <a:stretch>
            <a:fillRect/>
          </a:stretch>
        </p:blipFill>
        <p:spPr bwMode="auto">
          <a:xfrm>
            <a:off x="932815" y="2326640"/>
            <a:ext cx="2132965" cy="1066800"/>
          </a:xfrm>
          <a:prstGeom prst="rect">
            <a:avLst/>
          </a:prstGeom>
          <a:noFill/>
        </p:spPr>
      </p:pic>
      <p:pic>
        <p:nvPicPr>
          <p:cNvPr id="13" name="Picture 4" descr="http://t2.baidu.com/it/u=2476597324,975511992&amp;fm=0&amp;gp=0.jpg">
            <a:hlinkClick r:id="rId6"/>
          </p:cNvPr>
          <p:cNvPicPr>
            <a:picLocks noChangeAspect="1" noChangeArrowheads="1"/>
          </p:cNvPicPr>
          <p:nvPr/>
        </p:nvPicPr>
        <p:blipFill>
          <a:blip r:embed="rId7"/>
          <a:srcRect/>
          <a:stretch>
            <a:fillRect/>
          </a:stretch>
        </p:blipFill>
        <p:spPr bwMode="auto">
          <a:xfrm>
            <a:off x="3282315" y="2326640"/>
            <a:ext cx="1696085" cy="2896235"/>
          </a:xfrm>
          <a:prstGeom prst="rect">
            <a:avLst/>
          </a:prstGeom>
          <a:noFill/>
        </p:spPr>
      </p:pic>
      <p:pic>
        <p:nvPicPr>
          <p:cNvPr id="14" name="Picture 6" descr="http://chetangole.com/blog/wp-content/uploads/2008/07/c-logo.gif"/>
          <p:cNvPicPr>
            <a:picLocks noChangeAspect="1" noChangeArrowheads="1"/>
          </p:cNvPicPr>
          <p:nvPr/>
        </p:nvPicPr>
        <p:blipFill>
          <a:blip r:embed="rId8"/>
          <a:srcRect/>
          <a:stretch>
            <a:fillRect/>
          </a:stretch>
        </p:blipFill>
        <p:spPr bwMode="auto">
          <a:xfrm>
            <a:off x="932815" y="3601720"/>
            <a:ext cx="2129790" cy="1699895"/>
          </a:xfrm>
          <a:prstGeom prst="rect">
            <a:avLst/>
          </a:prstGeom>
          <a:noFill/>
        </p:spPr>
      </p:pic>
      <p:pic>
        <p:nvPicPr>
          <p:cNvPr id="15" name="图片 14" descr="C:\Users\qile\Desktop\临时图片\图片1.png图片1"/>
          <p:cNvPicPr>
            <a:picLocks noChangeAspect="1"/>
          </p:cNvPicPr>
          <p:nvPr/>
        </p:nvPicPr>
        <p:blipFill>
          <a:blip r:embed="rId9"/>
          <a:srcRect/>
          <a:stretch>
            <a:fillRect/>
          </a:stretch>
        </p:blipFill>
        <p:spPr>
          <a:xfrm>
            <a:off x="8559800" y="2480310"/>
            <a:ext cx="2808605" cy="771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08293"/>
            <a:ext cx="11360149" cy="647700"/>
          </a:xfrm>
        </p:spPr>
        <p:txBody>
          <a:bodyPr/>
          <a:lstStyle/>
          <a:p>
            <a:r>
              <a:rPr lang="zh-CN" altLang="en-US" dirty="0"/>
              <a:t>预估资源需求</a:t>
            </a:r>
            <a:endParaRPr lang="zh-CN" altLang="en-US" dirty="0"/>
          </a:p>
        </p:txBody>
      </p:sp>
      <p:sp>
        <p:nvSpPr>
          <p:cNvPr id="3" name="内容占位符 2"/>
          <p:cNvSpPr>
            <a:spLocks noGrp="1"/>
          </p:cNvSpPr>
          <p:nvPr>
            <p:ph idx="1"/>
          </p:nvPr>
        </p:nvSpPr>
        <p:spPr>
          <a:xfrm>
            <a:off x="467360" y="1489075"/>
            <a:ext cx="9876790" cy="4313555"/>
          </a:xfrm>
        </p:spPr>
        <p:txBody>
          <a:bodyPr/>
          <a:lstStyle/>
          <a:p>
            <a:r>
              <a:rPr lang="zh-CN" altLang="en-US" sz="2400" dirty="0"/>
              <a:t>人员（什么样的人，需要数量等）</a:t>
            </a:r>
            <a:endParaRPr lang="en-US" altLang="zh-CN" sz="2400" dirty="0"/>
          </a:p>
          <a:p>
            <a:r>
              <a:rPr lang="zh-CN" altLang="en-US" sz="2400" dirty="0"/>
              <a:t>资金（直接成本、间接成本、储备资金）</a:t>
            </a:r>
            <a:endParaRPr lang="en-US" altLang="zh-CN" sz="2400" dirty="0"/>
          </a:p>
          <a:p>
            <a:r>
              <a:rPr lang="zh-CN" altLang="en-US" sz="2400" dirty="0"/>
              <a:t>设备</a:t>
            </a:r>
            <a:endParaRPr lang="en-US" altLang="zh-CN" sz="2400" dirty="0"/>
          </a:p>
          <a:p>
            <a:r>
              <a:rPr lang="zh-CN" altLang="en-US" sz="2400" dirty="0">
                <a:sym typeface="+mn-ea"/>
              </a:rPr>
              <a:t>设施</a:t>
            </a:r>
            <a:endParaRPr lang="en-US" altLang="zh-CN" sz="2400" dirty="0"/>
          </a:p>
          <a:p>
            <a:r>
              <a:rPr lang="zh-CN" altLang="en-US" sz="2400" dirty="0"/>
              <a:t>信息</a:t>
            </a:r>
            <a:endParaRPr lang="en-US" altLang="zh-CN" sz="2400" dirty="0"/>
          </a:p>
          <a:p>
            <a:r>
              <a:rPr lang="zh-CN" altLang="en-US" sz="2400" dirty="0"/>
              <a:t>技术</a:t>
            </a:r>
            <a:endParaRPr lang="zh-CN" altLang="en-US" sz="2400" dirty="0"/>
          </a:p>
          <a:p>
            <a:r>
              <a:rPr lang="en-US" altLang="zh-CN" sz="2400" dirty="0"/>
              <a:t>...</a:t>
            </a:r>
            <a:endParaRPr lang="en-US" altLang="zh-CN" sz="2400" dirty="0"/>
          </a:p>
          <a:p>
            <a:endParaRPr lang="en-US" altLang="zh-CN"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22898"/>
            <a:ext cx="11360149" cy="647700"/>
          </a:xfrm>
        </p:spPr>
        <p:txBody>
          <a:bodyPr/>
          <a:lstStyle/>
          <a:p>
            <a:r>
              <a:rPr lang="zh-CN" altLang="en-US" dirty="0"/>
              <a:t>风险分析</a:t>
            </a:r>
            <a:endParaRPr lang="zh-CN" altLang="en-US" dirty="0"/>
          </a:p>
        </p:txBody>
      </p:sp>
      <p:sp>
        <p:nvSpPr>
          <p:cNvPr id="3" name="内容占位符 2"/>
          <p:cNvSpPr>
            <a:spLocks noGrp="1"/>
          </p:cNvSpPr>
          <p:nvPr>
            <p:ph idx="1"/>
          </p:nvPr>
        </p:nvSpPr>
        <p:spPr>
          <a:xfrm>
            <a:off x="466725" y="1309370"/>
            <a:ext cx="10078085" cy="5156835"/>
          </a:xfrm>
        </p:spPr>
        <p:txBody>
          <a:bodyPr/>
          <a:lstStyle/>
          <a:p>
            <a:pPr>
              <a:lnSpc>
                <a:spcPct val="150000"/>
              </a:lnSpc>
            </a:pPr>
            <a:r>
              <a:rPr lang="zh-CN" altLang="en-US" sz="2400" dirty="0"/>
              <a:t>风险是一种</a:t>
            </a:r>
            <a:r>
              <a:rPr lang="zh-CN" altLang="en-US" sz="2400" dirty="0">
                <a:solidFill>
                  <a:srgbClr val="FF0000"/>
                </a:solidFill>
              </a:rPr>
              <a:t>不确定事件或状况</a:t>
            </a:r>
            <a:r>
              <a:rPr lang="zh-CN" altLang="en-US" sz="2400" dirty="0"/>
              <a:t>，如果发生将会对至少一个项目目标（如范围、时间、成本或质量）产生</a:t>
            </a:r>
            <a:r>
              <a:rPr lang="zh-CN" altLang="en-US" sz="2400" dirty="0">
                <a:solidFill>
                  <a:srgbClr val="FF0000"/>
                </a:solidFill>
              </a:rPr>
              <a:t>正面</a:t>
            </a:r>
            <a:r>
              <a:rPr lang="zh-CN" altLang="en-US" sz="2400" dirty="0">
                <a:solidFill>
                  <a:schemeClr val="tx1"/>
                </a:solidFill>
              </a:rPr>
              <a:t>或</a:t>
            </a:r>
            <a:r>
              <a:rPr lang="zh-CN" altLang="en-US" sz="2400" dirty="0">
                <a:solidFill>
                  <a:srgbClr val="FF0000"/>
                </a:solidFill>
              </a:rPr>
              <a:t>负面</a:t>
            </a:r>
            <a:r>
              <a:rPr lang="zh-CN" altLang="en-US" sz="2400" dirty="0"/>
              <a:t>的影响。</a:t>
            </a:r>
            <a:endParaRPr lang="en-US" altLang="zh-CN" sz="2400" dirty="0"/>
          </a:p>
          <a:p>
            <a:pPr>
              <a:lnSpc>
                <a:spcPct val="150000"/>
              </a:lnSpc>
            </a:pPr>
            <a:endParaRPr lang="en-US" altLang="zh-CN" dirty="0"/>
          </a:p>
          <a:p>
            <a:pPr>
              <a:lnSpc>
                <a:spcPct val="150000"/>
              </a:lnSpc>
            </a:pPr>
            <a:endParaRPr lang="en-US" altLang="zh-CN" dirty="0"/>
          </a:p>
          <a:p>
            <a:pPr>
              <a:lnSpc>
                <a:spcPct val="150000"/>
              </a:lnSpc>
            </a:pPr>
            <a:endParaRPr lang="en-US" altLang="zh-CN" sz="2400" dirty="0"/>
          </a:p>
          <a:p>
            <a:pPr>
              <a:lnSpc>
                <a:spcPct val="150000"/>
              </a:lnSpc>
            </a:pPr>
            <a:endParaRPr lang="en-US" altLang="zh-CN" sz="2400" dirty="0"/>
          </a:p>
          <a:p>
            <a:pPr marL="0" indent="0">
              <a:lnSpc>
                <a:spcPct val="150000"/>
              </a:lnSpc>
              <a:buNone/>
            </a:pPr>
            <a:endParaRPr lang="zh-CN" altLang="en-US" sz="2400" dirty="0"/>
          </a:p>
        </p:txBody>
      </p:sp>
      <p:pic>
        <p:nvPicPr>
          <p:cNvPr id="921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b="17304"/>
          <a:stretch>
            <a:fillRect/>
          </a:stretch>
        </p:blipFill>
        <p:spPr bwMode="auto">
          <a:xfrm>
            <a:off x="2588895" y="2585085"/>
            <a:ext cx="7013575" cy="3625215"/>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279083"/>
            <a:ext cx="11360149" cy="647700"/>
          </a:xfrm>
        </p:spPr>
        <p:txBody>
          <a:bodyPr/>
          <a:lstStyle/>
          <a:p>
            <a:r>
              <a:rPr lang="zh-CN" altLang="en-US" dirty="0"/>
              <a:t>收益分析</a:t>
            </a:r>
            <a:endParaRPr lang="zh-CN" altLang="en-US" dirty="0"/>
          </a:p>
        </p:txBody>
      </p:sp>
      <p:sp>
        <p:nvSpPr>
          <p:cNvPr id="3" name="内容占位符 2"/>
          <p:cNvSpPr>
            <a:spLocks noGrp="1"/>
          </p:cNvSpPr>
          <p:nvPr>
            <p:ph idx="1"/>
          </p:nvPr>
        </p:nvSpPr>
        <p:spPr>
          <a:xfrm>
            <a:off x="466725" y="1489075"/>
            <a:ext cx="9877425" cy="4313555"/>
          </a:xfrm>
        </p:spPr>
        <p:txBody>
          <a:bodyPr/>
          <a:lstStyle/>
          <a:p>
            <a:r>
              <a:rPr lang="zh-CN" altLang="en-US" sz="2400" dirty="0"/>
              <a:t>净现值分析</a:t>
            </a:r>
            <a:r>
              <a:rPr lang="en-US" altLang="zh-CN" sz="2400" dirty="0"/>
              <a:t>(NPV - Net present Value)</a:t>
            </a:r>
            <a:endParaRPr lang="zh-CN" altLang="en-US" sz="2400" dirty="0"/>
          </a:p>
          <a:p>
            <a:r>
              <a:rPr lang="zh-CN" altLang="en-US" sz="2400" dirty="0"/>
              <a:t>投资回报率分析</a:t>
            </a:r>
            <a:r>
              <a:rPr lang="en-US" altLang="zh-CN" sz="2400" dirty="0"/>
              <a:t>(ROI - Return on Investment)</a:t>
            </a:r>
            <a:endParaRPr lang="zh-CN" altLang="en-US" sz="2400" dirty="0"/>
          </a:p>
          <a:p>
            <a:r>
              <a:rPr lang="zh-CN" altLang="en-US" sz="2400" dirty="0"/>
              <a:t>投资回收期分析</a:t>
            </a:r>
            <a:r>
              <a:rPr lang="en-US" altLang="zh-CN" sz="2400" dirty="0"/>
              <a:t>(P</a:t>
            </a:r>
            <a:r>
              <a:rPr lang="en-US" altLang="zh-CN" sz="2400" dirty="0">
                <a:sym typeface="+mn-ea"/>
              </a:rPr>
              <a:t>ayback Period)</a:t>
            </a:r>
            <a:endParaRPr lang="en-US" altLang="zh-CN"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279083"/>
            <a:ext cx="11360149" cy="647700"/>
          </a:xfrm>
        </p:spPr>
        <p:txBody>
          <a:bodyPr/>
          <a:lstStyle/>
          <a:p>
            <a:r>
              <a:rPr lang="zh-CN" altLang="en-US" dirty="0"/>
              <a:t>项目生命周期</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项目的财务分析必须考虑完整的生命周期。</a:t>
            </a:r>
            <a:endParaRPr lang="en-US" altLang="zh-CN" sz="2400" dirty="0"/>
          </a:p>
          <a:p>
            <a:pPr lvl="1"/>
            <a:r>
              <a:rPr lang="zh-CN" altLang="en-US" sz="2000" dirty="0"/>
              <a:t>若项目的成果是</a:t>
            </a:r>
            <a:r>
              <a:rPr lang="zh-CN" altLang="en-US" sz="2000" dirty="0">
                <a:solidFill>
                  <a:srgbClr val="FF0000"/>
                </a:solidFill>
              </a:rPr>
              <a:t>产品</a:t>
            </a:r>
            <a:r>
              <a:rPr lang="zh-CN" altLang="en-US" sz="2000" dirty="0"/>
              <a:t>，则产品会有</a:t>
            </a:r>
            <a:r>
              <a:rPr lang="zh-CN" altLang="en-US" sz="2000" dirty="0">
                <a:solidFill>
                  <a:srgbClr val="FF0000"/>
                </a:solidFill>
              </a:rPr>
              <a:t>销售生命周期</a:t>
            </a:r>
            <a:r>
              <a:rPr lang="zh-CN" altLang="en-US" sz="2000" dirty="0"/>
              <a:t>；</a:t>
            </a:r>
            <a:endParaRPr lang="en-US" altLang="zh-CN" sz="2000" dirty="0"/>
          </a:p>
          <a:p>
            <a:pPr lvl="1"/>
            <a:r>
              <a:rPr lang="zh-CN" altLang="en-US" sz="2000" dirty="0"/>
              <a:t>若项目的成果是</a:t>
            </a:r>
            <a:r>
              <a:rPr lang="zh-CN" altLang="en-US" sz="2000" dirty="0">
                <a:solidFill>
                  <a:srgbClr val="FF0000"/>
                </a:solidFill>
              </a:rPr>
              <a:t>服务</a:t>
            </a:r>
            <a:r>
              <a:rPr lang="zh-CN" altLang="en-US" sz="2000" dirty="0"/>
              <a:t>，则产品会有</a:t>
            </a:r>
            <a:r>
              <a:rPr lang="zh-CN" altLang="en-US" sz="2000" dirty="0">
                <a:solidFill>
                  <a:srgbClr val="FF0000"/>
                </a:solidFill>
              </a:rPr>
              <a:t>运营生命周期</a:t>
            </a:r>
            <a:r>
              <a:rPr lang="zh-CN" altLang="en-US" sz="2000" dirty="0"/>
              <a:t>；</a:t>
            </a:r>
            <a:endParaRPr lang="zh-CN" altLang="en-US" sz="2000" dirty="0"/>
          </a:p>
          <a:p>
            <a:pPr lvl="1"/>
            <a:r>
              <a:rPr lang="zh-CN" altLang="en-US" sz="2000" dirty="0"/>
              <a:t>项目成果开发周期加上销售或运营的周期构成了完整的项目生命周期</a:t>
            </a:r>
            <a:endParaRPr lang="zh-CN" altLang="en-US" sz="2000" dirty="0"/>
          </a:p>
        </p:txBody>
      </p:sp>
      <p:grpSp>
        <p:nvGrpSpPr>
          <p:cNvPr id="4" name="Group 3"/>
          <p:cNvGrpSpPr>
            <a:grpSpLocks noChangeAspect="1"/>
          </p:cNvGrpSpPr>
          <p:nvPr/>
        </p:nvGrpSpPr>
        <p:grpSpPr bwMode="auto">
          <a:xfrm>
            <a:off x="1954707" y="3597186"/>
            <a:ext cx="8713293" cy="2180718"/>
            <a:chOff x="2370" y="9521"/>
            <a:chExt cx="7200" cy="1805"/>
          </a:xfrm>
        </p:grpSpPr>
        <p:sp>
          <p:nvSpPr>
            <p:cNvPr id="5" name="AutoShape 22"/>
            <p:cNvSpPr>
              <a:spLocks noChangeAspect="1" noChangeArrowheads="1" noTextEdit="1"/>
            </p:cNvSpPr>
            <p:nvPr/>
          </p:nvSpPr>
          <p:spPr bwMode="auto">
            <a:xfrm>
              <a:off x="2370" y="9521"/>
              <a:ext cx="7200" cy="1766"/>
            </a:xfrm>
            <a:prstGeom prst="rect">
              <a:avLst/>
            </a:prstGeom>
            <a:noFill/>
          </p:spPr>
          <p:txBody>
            <a:bodyPr vert="horz" wrap="square" lIns="91440" tIns="45720" rIns="91440" bIns="45720" numCol="1" anchor="t" anchorCtr="0" compatLnSpc="1"/>
            <a:lstStyle/>
            <a:p>
              <a:endParaRPr lang="zh-CN" altLang="en-US" sz="5400" b="1"/>
            </a:p>
          </p:txBody>
        </p:sp>
        <p:sp>
          <p:nvSpPr>
            <p:cNvPr id="6" name="Rectangle 21"/>
            <p:cNvSpPr>
              <a:spLocks noChangeArrowheads="1"/>
            </p:cNvSpPr>
            <p:nvPr/>
          </p:nvSpPr>
          <p:spPr bwMode="auto">
            <a:xfrm>
              <a:off x="2518" y="9647"/>
              <a:ext cx="819"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启动</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7" name="Rectangle 20"/>
            <p:cNvSpPr>
              <a:spLocks noChangeArrowheads="1"/>
            </p:cNvSpPr>
            <p:nvPr/>
          </p:nvSpPr>
          <p:spPr bwMode="auto">
            <a:xfrm>
              <a:off x="3341" y="9647"/>
              <a:ext cx="751"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准备</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8" name="Rectangle 19"/>
            <p:cNvSpPr>
              <a:spLocks noChangeArrowheads="1"/>
            </p:cNvSpPr>
            <p:nvPr/>
          </p:nvSpPr>
          <p:spPr bwMode="auto">
            <a:xfrm>
              <a:off x="4092" y="9647"/>
              <a:ext cx="751"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执行</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9" name="Rectangle 18"/>
            <p:cNvSpPr>
              <a:spLocks noChangeArrowheads="1"/>
            </p:cNvSpPr>
            <p:nvPr/>
          </p:nvSpPr>
          <p:spPr bwMode="auto">
            <a:xfrm>
              <a:off x="4848" y="9647"/>
              <a:ext cx="751"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结束</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10" name="Rectangle 17"/>
            <p:cNvSpPr>
              <a:spLocks noChangeArrowheads="1"/>
            </p:cNvSpPr>
            <p:nvPr/>
          </p:nvSpPr>
          <p:spPr bwMode="auto">
            <a:xfrm>
              <a:off x="5729" y="9657"/>
              <a:ext cx="1637"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运营、维护</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11" name="Rectangle 16"/>
            <p:cNvSpPr>
              <a:spLocks noChangeArrowheads="1"/>
            </p:cNvSpPr>
            <p:nvPr/>
          </p:nvSpPr>
          <p:spPr bwMode="auto">
            <a:xfrm>
              <a:off x="7340" y="9657"/>
              <a:ext cx="655"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升级</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12" name="Rectangle 14"/>
            <p:cNvSpPr>
              <a:spLocks noChangeArrowheads="1"/>
            </p:cNvSpPr>
            <p:nvPr/>
          </p:nvSpPr>
          <p:spPr bwMode="auto">
            <a:xfrm>
              <a:off x="7962" y="9657"/>
              <a:ext cx="355"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Arial" panose="020B0604020202020204"/>
                  <a:ea typeface="宋体" panose="02010600030101010101" pitchFamily="2" charset="-122"/>
                  <a:cs typeface="Times New Roman" panose="02020603050405020304" pitchFamily="18" charset="0"/>
                </a:rPr>
                <a:t>…</a:t>
              </a:r>
              <a:endParaRPr kumimoji="0" lang="en-US" altLang="zh-CN" sz="5400" b="1" i="0" u="none" strike="noStrike" cap="none" normalizeH="0" baseline="0">
                <a:ln>
                  <a:noFill/>
                </a:ln>
                <a:solidFill>
                  <a:schemeClr val="tx1"/>
                </a:solidFill>
                <a:effectLst/>
                <a:latin typeface="Arial" panose="020B0604020202020204" pitchFamily="34" charset="0"/>
              </a:endParaRPr>
            </a:p>
          </p:txBody>
        </p:sp>
        <p:sp>
          <p:nvSpPr>
            <p:cNvPr id="13" name="Rectangle 13"/>
            <p:cNvSpPr>
              <a:spLocks noChangeArrowheads="1"/>
            </p:cNvSpPr>
            <p:nvPr/>
          </p:nvSpPr>
          <p:spPr bwMode="auto">
            <a:xfrm>
              <a:off x="8311" y="9657"/>
              <a:ext cx="632"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报废</a:t>
              </a:r>
              <a:endParaRPr kumimoji="0" lang="zh-CN" altLang="en-US" sz="5400" b="1" i="0" u="none" strike="noStrike" cap="none" normalizeH="0" baseline="0">
                <a:ln>
                  <a:noFill/>
                </a:ln>
                <a:solidFill>
                  <a:schemeClr val="tx1"/>
                </a:solidFill>
                <a:effectLst/>
                <a:latin typeface="Arial" panose="020B0604020202020204" pitchFamily="34" charset="0"/>
              </a:endParaRPr>
            </a:p>
          </p:txBody>
        </p:sp>
        <p:sp>
          <p:nvSpPr>
            <p:cNvPr id="14" name="Rectangle 12"/>
            <p:cNvSpPr>
              <a:spLocks noChangeArrowheads="1"/>
            </p:cNvSpPr>
            <p:nvPr/>
          </p:nvSpPr>
          <p:spPr bwMode="auto">
            <a:xfrm>
              <a:off x="5603" y="9647"/>
              <a:ext cx="156" cy="951"/>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5400" b="1" i="0" u="none" strike="noStrike" cap="none" normalizeH="0" baseline="0">
                <a:ln>
                  <a:noFill/>
                </a:ln>
                <a:solidFill>
                  <a:schemeClr val="tx1"/>
                </a:solidFill>
                <a:effectLst/>
                <a:latin typeface="Arial" panose="020B0604020202020204" pitchFamily="34" charset="0"/>
              </a:endParaRPr>
            </a:p>
          </p:txBody>
        </p:sp>
        <p:sp>
          <p:nvSpPr>
            <p:cNvPr id="15" name="Line 11"/>
            <p:cNvSpPr>
              <a:spLocks noChangeShapeType="1"/>
            </p:cNvSpPr>
            <p:nvPr/>
          </p:nvSpPr>
          <p:spPr bwMode="auto">
            <a:xfrm>
              <a:off x="2527" y="9657"/>
              <a:ext cx="0" cy="1358"/>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5400" b="1"/>
            </a:p>
          </p:txBody>
        </p:sp>
        <p:sp>
          <p:nvSpPr>
            <p:cNvPr id="16" name="Line 10"/>
            <p:cNvSpPr>
              <a:spLocks noChangeShapeType="1"/>
            </p:cNvSpPr>
            <p:nvPr/>
          </p:nvSpPr>
          <p:spPr bwMode="auto">
            <a:xfrm>
              <a:off x="8944" y="9657"/>
              <a:ext cx="1" cy="1358"/>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5400" b="1"/>
            </a:p>
          </p:txBody>
        </p:sp>
        <p:sp>
          <p:nvSpPr>
            <p:cNvPr id="17" name="Line 9"/>
            <p:cNvSpPr>
              <a:spLocks noChangeShapeType="1"/>
            </p:cNvSpPr>
            <p:nvPr/>
          </p:nvSpPr>
          <p:spPr bwMode="auto">
            <a:xfrm>
              <a:off x="2527" y="10336"/>
              <a:ext cx="3076" cy="38"/>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lstStyle/>
            <a:p>
              <a:endParaRPr lang="zh-CN" altLang="en-US" sz="5400" b="1"/>
            </a:p>
          </p:txBody>
        </p:sp>
        <p:sp>
          <p:nvSpPr>
            <p:cNvPr id="18" name="Line 8"/>
            <p:cNvSpPr>
              <a:spLocks noChangeShapeType="1"/>
            </p:cNvSpPr>
            <p:nvPr/>
          </p:nvSpPr>
          <p:spPr bwMode="auto">
            <a:xfrm flipV="1">
              <a:off x="5792" y="10337"/>
              <a:ext cx="3148" cy="38"/>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lstStyle/>
            <a:p>
              <a:endParaRPr lang="zh-CN" altLang="en-US" sz="5400" b="1"/>
            </a:p>
          </p:txBody>
        </p:sp>
        <p:sp>
          <p:nvSpPr>
            <p:cNvPr id="19" name="Line 7"/>
            <p:cNvSpPr>
              <a:spLocks noChangeShapeType="1"/>
            </p:cNvSpPr>
            <p:nvPr/>
          </p:nvSpPr>
          <p:spPr bwMode="auto">
            <a:xfrm>
              <a:off x="2527" y="10880"/>
              <a:ext cx="6417" cy="1"/>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lstStyle/>
            <a:p>
              <a:endParaRPr lang="zh-CN" altLang="en-US" sz="5400" b="1"/>
            </a:p>
          </p:txBody>
        </p:sp>
        <p:sp>
          <p:nvSpPr>
            <p:cNvPr id="20" name="Text Box 6"/>
            <p:cNvSpPr txBox="1">
              <a:spLocks noChangeArrowheads="1"/>
            </p:cNvSpPr>
            <p:nvPr/>
          </p:nvSpPr>
          <p:spPr bwMode="auto">
            <a:xfrm>
              <a:off x="3153" y="10336"/>
              <a:ext cx="1610" cy="408"/>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项目开发周期</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21" name="Text Box 5"/>
            <p:cNvSpPr txBox="1">
              <a:spLocks noChangeArrowheads="1"/>
            </p:cNvSpPr>
            <p:nvPr/>
          </p:nvSpPr>
          <p:spPr bwMode="auto">
            <a:xfrm>
              <a:off x="6596" y="10336"/>
              <a:ext cx="1252" cy="408"/>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运营期</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22" name="Text Box 4"/>
            <p:cNvSpPr txBox="1">
              <a:spLocks noChangeArrowheads="1"/>
            </p:cNvSpPr>
            <p:nvPr/>
          </p:nvSpPr>
          <p:spPr bwMode="auto">
            <a:xfrm>
              <a:off x="4744" y="10919"/>
              <a:ext cx="1873" cy="407"/>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完整项目生命周期</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566420" y="251460"/>
            <a:ext cx="9446895" cy="615950"/>
          </a:xfrm>
        </p:spPr>
        <p:txBody>
          <a:bodyPr/>
          <a:lstStyle/>
          <a:p>
            <a:r>
              <a:rPr lang="zh-CN" altLang="en-US" dirty="0"/>
              <a:t>净现值分析</a:t>
            </a:r>
            <a:r>
              <a:rPr lang="en-US" altLang="zh-CN" dirty="0">
                <a:sym typeface="+mn-ea"/>
              </a:rPr>
              <a:t>(NPV)</a:t>
            </a:r>
            <a:endParaRPr lang="en-US" altLang="zh-CN" dirty="0"/>
          </a:p>
        </p:txBody>
      </p:sp>
      <p:sp>
        <p:nvSpPr>
          <p:cNvPr id="24581" name="Rectangle 3"/>
          <p:cNvSpPr>
            <a:spLocks noGrp="1" noChangeArrowheads="1"/>
          </p:cNvSpPr>
          <p:nvPr>
            <p:ph type="body" idx="1"/>
          </p:nvPr>
        </p:nvSpPr>
        <p:spPr>
          <a:xfrm>
            <a:off x="566420" y="1289685"/>
            <a:ext cx="10286365" cy="4791075"/>
          </a:xfrm>
        </p:spPr>
        <p:txBody>
          <a:bodyPr/>
          <a:lstStyle/>
          <a:p>
            <a:pPr>
              <a:lnSpc>
                <a:spcPct val="150000"/>
              </a:lnSpc>
            </a:pPr>
            <a:r>
              <a:rPr lang="zh-CN" altLang="en-US" sz="2400" b="1" dirty="0"/>
              <a:t>净现值</a:t>
            </a:r>
            <a:r>
              <a:rPr lang="en-US" altLang="zh-CN" sz="2400" b="1" dirty="0"/>
              <a:t>[Net present value ]</a:t>
            </a:r>
            <a:r>
              <a:rPr lang="en-US" altLang="zh-CN" sz="2400" dirty="0"/>
              <a:t> </a:t>
            </a:r>
            <a:r>
              <a:rPr lang="zh-CN" altLang="en-US" sz="2400" dirty="0"/>
              <a:t>：净现值指</a:t>
            </a:r>
            <a:r>
              <a:rPr lang="zh-CN" altLang="en-US" sz="2400" dirty="0">
                <a:solidFill>
                  <a:srgbClr val="FF0000"/>
                </a:solidFill>
              </a:rPr>
              <a:t>未来</a:t>
            </a:r>
            <a:r>
              <a:rPr lang="zh-CN" altLang="en-US" sz="2400" dirty="0"/>
              <a:t>资金(现金)</a:t>
            </a:r>
            <a:r>
              <a:rPr lang="zh-CN" altLang="en-US" sz="2400" dirty="0">
                <a:solidFill>
                  <a:srgbClr val="FF0000"/>
                </a:solidFill>
              </a:rPr>
              <a:t>流入</a:t>
            </a:r>
            <a:r>
              <a:rPr lang="zh-CN" altLang="en-US" sz="2400" dirty="0"/>
              <a:t>(收入)</a:t>
            </a:r>
            <a:r>
              <a:rPr lang="zh-CN" altLang="en-US" sz="2400" dirty="0">
                <a:solidFill>
                  <a:srgbClr val="FF0000"/>
                </a:solidFill>
              </a:rPr>
              <a:t>现值</a:t>
            </a:r>
            <a:r>
              <a:rPr lang="zh-CN" altLang="en-US" sz="2400" dirty="0"/>
              <a:t>与</a:t>
            </a:r>
            <a:r>
              <a:rPr lang="zh-CN" altLang="en-US" sz="2400" dirty="0">
                <a:solidFill>
                  <a:srgbClr val="FF0000"/>
                </a:solidFill>
              </a:rPr>
              <a:t>未来</a:t>
            </a:r>
            <a:r>
              <a:rPr lang="zh-CN" altLang="en-US" sz="2400" dirty="0"/>
              <a:t>资金(现金)</a:t>
            </a:r>
            <a:r>
              <a:rPr lang="zh-CN" altLang="en-US" sz="2400" dirty="0">
                <a:solidFill>
                  <a:srgbClr val="FF0000"/>
                </a:solidFill>
              </a:rPr>
              <a:t>流出</a:t>
            </a:r>
            <a:r>
              <a:rPr lang="zh-CN" altLang="en-US" sz="2400" dirty="0"/>
              <a:t>(支出)</a:t>
            </a:r>
            <a:r>
              <a:rPr lang="zh-CN" altLang="en-US" sz="2400" dirty="0">
                <a:solidFill>
                  <a:srgbClr val="FF0000"/>
                </a:solidFill>
              </a:rPr>
              <a:t>现值</a:t>
            </a:r>
            <a:r>
              <a:rPr lang="zh-CN" altLang="en-US" sz="2400" dirty="0"/>
              <a:t>的差额。</a:t>
            </a:r>
            <a:r>
              <a:rPr lang="zh-CN" altLang="en-US" sz="2400" dirty="0">
                <a:sym typeface="+mn-ea"/>
              </a:rPr>
              <a:t>（考虑了资本的时间价值，即</a:t>
            </a:r>
            <a:r>
              <a:rPr lang="en-US" altLang="zh-CN" sz="2400" dirty="0">
                <a:sym typeface="+mn-ea"/>
              </a:rPr>
              <a:t>: </a:t>
            </a:r>
            <a:r>
              <a:rPr lang="zh-CN" altLang="en-US" sz="2400" dirty="0">
                <a:sym typeface="+mn-ea"/>
              </a:rPr>
              <a:t>今天的</a:t>
            </a:r>
            <a:r>
              <a:rPr lang="en-US" altLang="zh-CN" sz="2400" dirty="0">
                <a:sym typeface="+mn-ea"/>
              </a:rPr>
              <a:t>1</a:t>
            </a:r>
            <a:r>
              <a:rPr lang="zh-CN" altLang="en-US" sz="2400" dirty="0">
                <a:sym typeface="+mn-ea"/>
              </a:rPr>
              <a:t>元钱 </a:t>
            </a:r>
            <a:r>
              <a:rPr lang="en-US" altLang="zh-CN" sz="2400" dirty="0">
                <a:sym typeface="+mn-ea"/>
              </a:rPr>
              <a:t>&gt; </a:t>
            </a:r>
            <a:r>
              <a:rPr lang="zh-CN" altLang="en-US" sz="2400" dirty="0">
                <a:sym typeface="+mn-ea"/>
              </a:rPr>
              <a:t>明天的</a:t>
            </a:r>
            <a:r>
              <a:rPr lang="en-US" altLang="zh-CN" sz="2400" dirty="0">
                <a:sym typeface="+mn-ea"/>
              </a:rPr>
              <a:t>1</a:t>
            </a:r>
            <a:r>
              <a:rPr lang="zh-CN" altLang="en-US" sz="2400" dirty="0">
                <a:sym typeface="+mn-ea"/>
              </a:rPr>
              <a:t>元）</a:t>
            </a:r>
            <a:endParaRPr lang="en-US" altLang="zh-CN" sz="2400" dirty="0"/>
          </a:p>
          <a:p>
            <a:pPr lvl="2">
              <a:lnSpc>
                <a:spcPct val="150000"/>
              </a:lnSpc>
            </a:pPr>
            <a:r>
              <a:rPr lang="zh-CN" altLang="en-US" sz="2000" dirty="0">
                <a:solidFill>
                  <a:srgbClr val="FF0000"/>
                </a:solidFill>
              </a:rPr>
              <a:t>折现率：</a:t>
            </a:r>
            <a:r>
              <a:rPr lang="zh-CN" altLang="en-US" sz="2000" dirty="0"/>
              <a:t>将未来有限期预期收益折算成现值的比率</a:t>
            </a:r>
            <a:endParaRPr lang="en-US" altLang="zh-CN" sz="2000" dirty="0">
              <a:solidFill>
                <a:srgbClr val="FF0000"/>
              </a:solidFill>
            </a:endParaRPr>
          </a:p>
          <a:p>
            <a:pPr>
              <a:lnSpc>
                <a:spcPct val="150000"/>
              </a:lnSpc>
            </a:pPr>
            <a:r>
              <a:rPr lang="zh-CN" altLang="en-US" sz="2400" dirty="0"/>
              <a:t>如果一个项目的财务价值，作为选择项目的一个关键标准，那么组织应该只考虑那些能产生</a:t>
            </a:r>
            <a:r>
              <a:rPr lang="zh-CN" altLang="en-US" sz="2400" dirty="0">
                <a:solidFill>
                  <a:srgbClr val="FF0000"/>
                </a:solidFill>
              </a:rPr>
              <a:t>正净现值</a:t>
            </a:r>
            <a:r>
              <a:rPr lang="zh-CN" altLang="en-US" sz="2400" dirty="0"/>
              <a:t>的项目</a:t>
            </a:r>
            <a:endParaRPr lang="en-US" altLang="zh-CN" sz="2400" dirty="0"/>
          </a:p>
          <a:p>
            <a:pPr>
              <a:lnSpc>
                <a:spcPct val="150000"/>
              </a:lnSpc>
            </a:pPr>
            <a:r>
              <a:rPr lang="zh-CN" altLang="en-US" sz="2400" dirty="0">
                <a:solidFill>
                  <a:srgbClr val="FF0000"/>
                </a:solidFill>
              </a:rPr>
              <a:t>仅从财务角度看，</a:t>
            </a:r>
            <a:r>
              <a:rPr lang="en-US" altLang="zh-CN" sz="2400" dirty="0">
                <a:solidFill>
                  <a:srgbClr val="FF0000"/>
                </a:solidFill>
              </a:rPr>
              <a:t>NPV</a:t>
            </a:r>
            <a:r>
              <a:rPr lang="zh-CN" altLang="en-US" sz="2400" dirty="0">
                <a:solidFill>
                  <a:srgbClr val="FF0000"/>
                </a:solidFill>
              </a:rPr>
              <a:t>越高的方案越好</a:t>
            </a:r>
            <a:endParaRPr lang="en-US" altLang="zh-CN"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81">
                                            <p:txEl>
                                              <p:pRg st="2" end="2"/>
                                            </p:txEl>
                                          </p:spTgt>
                                        </p:tgtEl>
                                        <p:attrNameLst>
                                          <p:attrName>style.visibility</p:attrName>
                                        </p:attrNameLst>
                                      </p:cBhvr>
                                      <p:to>
                                        <p:strVal val="visible"/>
                                      </p:to>
                                    </p:set>
                                    <p:anim calcmode="lin" valueType="num">
                                      <p:cBhvr additive="base">
                                        <p:cTn id="7" dur="500" fill="hold"/>
                                        <p:tgtEl>
                                          <p:spTgt spid="2458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58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581">
                                            <p:txEl>
                                              <p:pRg st="3" end="3"/>
                                            </p:txEl>
                                          </p:spTgt>
                                        </p:tgtEl>
                                        <p:attrNameLst>
                                          <p:attrName>style.visibility</p:attrName>
                                        </p:attrNameLst>
                                      </p:cBhvr>
                                      <p:to>
                                        <p:strVal val="visible"/>
                                      </p:to>
                                    </p:set>
                                    <p:anim calcmode="lin" valueType="num">
                                      <p:cBhvr additive="base">
                                        <p:cTn id="13" dur="500" fill="hold"/>
                                        <p:tgtEl>
                                          <p:spTgt spid="24581">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58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a:xfrm>
            <a:off x="546735" y="252730"/>
            <a:ext cx="9797415" cy="547370"/>
          </a:xfrm>
        </p:spPr>
        <p:txBody>
          <a:bodyPr/>
          <a:lstStyle/>
          <a:p>
            <a:r>
              <a:rPr lang="zh-CN" altLang="en-US" dirty="0">
                <a:sym typeface="+mn-ea"/>
              </a:rPr>
              <a:t>净现值</a:t>
            </a:r>
            <a:r>
              <a:rPr lang="en-US" altLang="zh-CN" dirty="0"/>
              <a:t>NPV</a:t>
            </a:r>
            <a:r>
              <a:rPr lang="zh-CN" altLang="en-US" dirty="0"/>
              <a:t>计算步骤</a:t>
            </a:r>
            <a:endParaRPr lang="en-US" altLang="zh-CN" dirty="0"/>
          </a:p>
        </p:txBody>
      </p:sp>
      <p:sp>
        <p:nvSpPr>
          <p:cNvPr id="27653" name="Rectangle 3"/>
          <p:cNvSpPr>
            <a:spLocks noGrp="1" noChangeArrowheads="1"/>
          </p:cNvSpPr>
          <p:nvPr>
            <p:ph type="body" idx="1"/>
          </p:nvPr>
        </p:nvSpPr>
        <p:spPr>
          <a:xfrm>
            <a:off x="546735" y="1294130"/>
            <a:ext cx="9832975" cy="5155565"/>
          </a:xfrm>
        </p:spPr>
        <p:txBody>
          <a:bodyPr/>
          <a:lstStyle/>
          <a:p>
            <a:pPr marL="514350" indent="-514350">
              <a:lnSpc>
                <a:spcPct val="90000"/>
              </a:lnSpc>
              <a:buFont typeface="+mj-lt"/>
              <a:buAutoNum type="arabicPeriod"/>
            </a:pPr>
            <a:r>
              <a:rPr lang="zh-CN" altLang="en-US" sz="2400" dirty="0"/>
              <a:t>确定</a:t>
            </a:r>
            <a:r>
              <a:rPr lang="zh-CN" altLang="en-US" sz="2400" dirty="0">
                <a:solidFill>
                  <a:srgbClr val="FF0000"/>
                </a:solidFill>
              </a:rPr>
              <a:t>项目和产品完整生命周期</a:t>
            </a:r>
            <a:r>
              <a:rPr lang="zh-CN" altLang="en-US" sz="2400" dirty="0"/>
              <a:t>以及预计的</a:t>
            </a:r>
            <a:r>
              <a:rPr lang="zh-CN" altLang="en-US" sz="2400" dirty="0">
                <a:solidFill>
                  <a:srgbClr val="FF0000"/>
                </a:solidFill>
              </a:rPr>
              <a:t>成本和收益</a:t>
            </a:r>
            <a:endParaRPr lang="en-US" altLang="zh-CN" sz="2400" dirty="0">
              <a:solidFill>
                <a:srgbClr val="FF0000"/>
              </a:solidFill>
            </a:endParaRPr>
          </a:p>
          <a:p>
            <a:pPr marL="514350" indent="-514350">
              <a:lnSpc>
                <a:spcPct val="90000"/>
              </a:lnSpc>
              <a:buFont typeface="+mj-lt"/>
              <a:buAutoNum type="arabicPeriod"/>
            </a:pPr>
            <a:r>
              <a:rPr lang="zh-CN" altLang="en-US" sz="2400" dirty="0"/>
              <a:t>确定</a:t>
            </a:r>
            <a:r>
              <a:rPr lang="zh-CN" altLang="en-US" sz="2400" dirty="0">
                <a:solidFill>
                  <a:srgbClr val="FF0000"/>
                </a:solidFill>
              </a:rPr>
              <a:t>折现率</a:t>
            </a:r>
            <a:r>
              <a:rPr lang="en-US" altLang="zh-CN" sz="2400" dirty="0"/>
              <a:t>[discount rate]</a:t>
            </a:r>
            <a:endParaRPr lang="en-US" altLang="zh-CN" sz="2400" dirty="0"/>
          </a:p>
          <a:p>
            <a:pPr marL="514350" indent="-514350">
              <a:lnSpc>
                <a:spcPct val="90000"/>
              </a:lnSpc>
              <a:buFont typeface="+mj-lt"/>
              <a:buAutoNum type="arabicPeriod"/>
            </a:pPr>
            <a:r>
              <a:rPr lang="zh-CN" altLang="en-US" sz="2400" dirty="0"/>
              <a:t>计算</a:t>
            </a:r>
            <a:r>
              <a:rPr lang="en-US" altLang="zh-CN" sz="2400" dirty="0"/>
              <a:t>NPV </a:t>
            </a:r>
            <a:endParaRPr lang="en-US" altLang="zh-CN" sz="2400" dirty="0"/>
          </a:p>
          <a:p>
            <a:pPr marL="789305" lvl="1" indent="-514350">
              <a:lnSpc>
                <a:spcPct val="90000"/>
              </a:lnSpc>
              <a:buFont typeface="+mj-lt"/>
              <a:buAutoNum type="arabicPeriod"/>
            </a:pPr>
            <a:r>
              <a:rPr lang="zh-CN" altLang="en-US" sz="2000" dirty="0"/>
              <a:t>计算折现因子：</a:t>
            </a:r>
            <a:r>
              <a:rPr lang="en-US" altLang="zh-CN" sz="2000" dirty="0">
                <a:solidFill>
                  <a:srgbClr val="FF0000"/>
                </a:solidFill>
              </a:rPr>
              <a:t>1/(1+r)</a:t>
            </a:r>
            <a:r>
              <a:rPr lang="en-US" altLang="zh-CN" sz="2000" baseline="30000" dirty="0">
                <a:solidFill>
                  <a:srgbClr val="FF0000"/>
                </a:solidFill>
              </a:rPr>
              <a:t>t     </a:t>
            </a:r>
            <a:r>
              <a:rPr lang="en-US" altLang="zh-CN" sz="2000" dirty="0"/>
              <a:t>r</a:t>
            </a:r>
            <a:r>
              <a:rPr lang="zh-CN" altLang="en-US" sz="2000" dirty="0"/>
              <a:t>是折现率，</a:t>
            </a:r>
            <a:r>
              <a:rPr lang="en-US" altLang="zh-CN" sz="2000" dirty="0"/>
              <a:t>t</a:t>
            </a:r>
            <a:r>
              <a:rPr lang="zh-CN" altLang="en-US" sz="2000" dirty="0"/>
              <a:t>是第几年</a:t>
            </a:r>
            <a:endParaRPr lang="en-US" altLang="zh-CN" sz="2000" baseline="30000" dirty="0"/>
          </a:p>
          <a:p>
            <a:pPr marL="789305" lvl="1" indent="-514350">
              <a:lnSpc>
                <a:spcPct val="100000"/>
              </a:lnSpc>
              <a:buFont typeface="+mj-lt"/>
              <a:buAutoNum type="arabicPeriod"/>
            </a:pPr>
            <a:r>
              <a:rPr lang="zh-CN" altLang="en-US" sz="2000" dirty="0"/>
              <a:t>将每年收益与对应的折现因子相乘后累加，减去依此算出的成本累加，即得到</a:t>
            </a:r>
            <a:br>
              <a:rPr lang="en-US" altLang="zh-CN" sz="2400" dirty="0"/>
            </a:br>
            <a:r>
              <a:rPr lang="en-US" altLang="zh-CN" sz="2000" b="1" dirty="0">
                <a:solidFill>
                  <a:srgbClr val="FF0000"/>
                </a:solidFill>
              </a:rPr>
              <a:t>NPV=∑</a:t>
            </a:r>
            <a:r>
              <a:rPr lang="en-US" altLang="zh-CN" sz="2000" b="1" baseline="-25000" dirty="0">
                <a:solidFill>
                  <a:srgbClr val="FF0000"/>
                </a:solidFill>
              </a:rPr>
              <a:t>t=0…n</a:t>
            </a:r>
            <a:r>
              <a:rPr lang="zh-CN" altLang="en-US" sz="2000" b="1" dirty="0">
                <a:solidFill>
                  <a:srgbClr val="FF0000"/>
                </a:solidFill>
              </a:rPr>
              <a:t>预计收益</a:t>
            </a:r>
            <a:r>
              <a:rPr lang="en-US" altLang="zh-CN" sz="2000" b="1" baseline="-25000" dirty="0">
                <a:solidFill>
                  <a:srgbClr val="FF0000"/>
                </a:solidFill>
              </a:rPr>
              <a:t>t</a:t>
            </a:r>
            <a:r>
              <a:rPr lang="en-US" altLang="zh-CN" sz="2000" b="1" dirty="0">
                <a:solidFill>
                  <a:srgbClr val="FF0000"/>
                </a:solidFill>
              </a:rPr>
              <a:t>/(1+r)</a:t>
            </a:r>
            <a:r>
              <a:rPr lang="en-US" altLang="zh-CN" sz="2000" b="1" baseline="30000" dirty="0">
                <a:solidFill>
                  <a:srgbClr val="FF0000"/>
                </a:solidFill>
              </a:rPr>
              <a:t> t </a:t>
            </a:r>
            <a:r>
              <a:rPr lang="en-US" altLang="zh-CN" sz="2000" b="1" dirty="0">
                <a:solidFill>
                  <a:srgbClr val="FF0000"/>
                </a:solidFill>
              </a:rPr>
              <a:t>—∑</a:t>
            </a:r>
            <a:r>
              <a:rPr lang="en-US" altLang="zh-CN" sz="2000" b="1" baseline="-25000" dirty="0">
                <a:solidFill>
                  <a:srgbClr val="FF0000"/>
                </a:solidFill>
              </a:rPr>
              <a:t>t=0…n</a:t>
            </a:r>
            <a:r>
              <a:rPr lang="zh-CN" altLang="en-US" sz="2000" b="1" dirty="0">
                <a:solidFill>
                  <a:srgbClr val="FF0000"/>
                </a:solidFill>
              </a:rPr>
              <a:t>预计成本</a:t>
            </a:r>
            <a:r>
              <a:rPr lang="en-US" altLang="zh-CN" sz="2000" b="1" baseline="-25000" dirty="0">
                <a:solidFill>
                  <a:srgbClr val="FF0000"/>
                </a:solidFill>
              </a:rPr>
              <a:t>t</a:t>
            </a:r>
            <a:r>
              <a:rPr lang="en-US" altLang="zh-CN" sz="2000" b="1" dirty="0">
                <a:solidFill>
                  <a:srgbClr val="FF0000"/>
                </a:solidFill>
              </a:rPr>
              <a:t>/(1+r)</a:t>
            </a:r>
            <a:r>
              <a:rPr lang="en-US" altLang="zh-CN" sz="2000" b="1" baseline="30000" dirty="0">
                <a:solidFill>
                  <a:srgbClr val="FF0000"/>
                </a:solidFill>
              </a:rPr>
              <a:t> t </a:t>
            </a:r>
            <a:endParaRPr lang="en-US" altLang="zh-CN" sz="2400" b="1" dirty="0">
              <a:solidFill>
                <a:srgbClr val="FF0000"/>
              </a:solidFill>
            </a:endParaRPr>
          </a:p>
          <a:p>
            <a:pPr marL="514350" indent="-514350">
              <a:lnSpc>
                <a:spcPct val="90000"/>
              </a:lnSpc>
              <a:buFont typeface="+mj-lt"/>
              <a:buAutoNum type="arabicPeriod"/>
            </a:pPr>
            <a:r>
              <a:rPr lang="zh-CN" altLang="en-US" sz="2400" dirty="0"/>
              <a:t>注意</a:t>
            </a:r>
            <a:r>
              <a:rPr lang="en-US" altLang="zh-CN" sz="2400" dirty="0"/>
              <a:t>:</a:t>
            </a:r>
            <a:r>
              <a:rPr lang="zh-CN" altLang="en-US" sz="2400" dirty="0"/>
              <a:t>有些组织将项目成本的投资年作为第</a:t>
            </a:r>
            <a:r>
              <a:rPr lang="en-US" altLang="zh-CN" sz="2400" dirty="0"/>
              <a:t>0</a:t>
            </a:r>
            <a:r>
              <a:rPr lang="zh-CN" altLang="en-US" sz="2400" dirty="0"/>
              <a:t>年，而不是第</a:t>
            </a:r>
            <a:r>
              <a:rPr lang="en-US" altLang="zh-CN" sz="2400" dirty="0"/>
              <a:t>1</a:t>
            </a:r>
            <a:r>
              <a:rPr lang="zh-CN" altLang="en-US" sz="2400" dirty="0"/>
              <a:t>年，并且对第</a:t>
            </a:r>
            <a:r>
              <a:rPr lang="en-US" altLang="zh-CN" sz="2400" dirty="0"/>
              <a:t>0</a:t>
            </a:r>
            <a:r>
              <a:rPr lang="zh-CN" altLang="en-US" sz="2400" dirty="0"/>
              <a:t>年的成本并不折现；有人以负数形式记录成本，而有些则不是</a:t>
            </a:r>
            <a:endParaRPr lang="en-US" altLang="zh-CN" sz="2400" dirty="0"/>
          </a:p>
          <a:p>
            <a:pPr lvl="2">
              <a:lnSpc>
                <a:spcPct val="90000"/>
              </a:lnSpc>
            </a:pPr>
            <a:r>
              <a:rPr lang="zh-CN" altLang="en-US" sz="2000" dirty="0"/>
              <a:t>注意自己所在组织采用的参数标准</a:t>
            </a:r>
            <a:endParaRPr lang="en-US" altLang="zh-CN" sz="2000" dirty="0"/>
          </a:p>
          <a:p>
            <a:pPr>
              <a:lnSpc>
                <a:spcPct val="90000"/>
              </a:lnSpc>
              <a:buNone/>
            </a:pPr>
            <a:endParaRPr lang="en-US" altLang="zh-CN" sz="2400" dirty="0"/>
          </a:p>
        </p:txBody>
      </p:sp>
      <p:sp>
        <p:nvSpPr>
          <p:cNvPr id="6" name="TextBox 5"/>
          <p:cNvSpPr txBox="1"/>
          <p:nvPr/>
        </p:nvSpPr>
        <p:spPr>
          <a:xfrm>
            <a:off x="936625" y="5344160"/>
            <a:ext cx="9121775" cy="1076325"/>
          </a:xfrm>
          <a:prstGeom prst="rect">
            <a:avLst/>
          </a:prstGeom>
          <a:noFill/>
        </p:spPr>
        <p:txBody>
          <a:bodyPr wrap="square" rtlCol="0">
            <a:spAutoFit/>
          </a:bodyPr>
          <a:lstStyle/>
          <a:p>
            <a:r>
              <a:rPr lang="zh-CN" altLang="en-US" sz="3200" b="1" dirty="0">
                <a:solidFill>
                  <a:srgbClr val="FF0000"/>
                </a:solidFill>
                <a:latin typeface="微软雅黑" panose="020B0503020204020204" pitchFamily="34" charset="-122"/>
                <a:ea typeface="微软雅黑" panose="020B0503020204020204" pitchFamily="34" charset="-122"/>
              </a:rPr>
              <a:t>净现值分析是一种适用于对跨越多个年份的项目比较现金流的方法</a:t>
            </a:r>
            <a:endParaRPr lang="zh-CN" altLang="en-US" sz="32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653">
                                            <p:txEl>
                                              <p:pRg st="0" end="0"/>
                                            </p:txEl>
                                          </p:spTgt>
                                        </p:tgtEl>
                                        <p:attrNameLst>
                                          <p:attrName>style.visibility</p:attrName>
                                        </p:attrNameLst>
                                      </p:cBhvr>
                                      <p:to>
                                        <p:strVal val="visible"/>
                                      </p:to>
                                    </p:set>
                                    <p:anim calcmode="lin" valueType="num">
                                      <p:cBhvr additive="base">
                                        <p:cTn id="7" dur="500" fill="hold"/>
                                        <p:tgtEl>
                                          <p:spTgt spid="2765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653">
                                            <p:txEl>
                                              <p:pRg st="1" end="1"/>
                                            </p:txEl>
                                          </p:spTgt>
                                        </p:tgtEl>
                                        <p:attrNameLst>
                                          <p:attrName>style.visibility</p:attrName>
                                        </p:attrNameLst>
                                      </p:cBhvr>
                                      <p:to>
                                        <p:strVal val="visible"/>
                                      </p:to>
                                    </p:set>
                                    <p:anim calcmode="lin" valueType="num">
                                      <p:cBhvr additive="base">
                                        <p:cTn id="13" dur="500" fill="hold"/>
                                        <p:tgtEl>
                                          <p:spTgt spid="2765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65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653">
                                            <p:txEl>
                                              <p:pRg st="2" end="2"/>
                                            </p:txEl>
                                          </p:spTgt>
                                        </p:tgtEl>
                                        <p:attrNameLst>
                                          <p:attrName>style.visibility</p:attrName>
                                        </p:attrNameLst>
                                      </p:cBhvr>
                                      <p:to>
                                        <p:strVal val="visible"/>
                                      </p:to>
                                    </p:set>
                                    <p:anim calcmode="lin" valueType="num">
                                      <p:cBhvr additive="base">
                                        <p:cTn id="19" dur="500" fill="hold"/>
                                        <p:tgtEl>
                                          <p:spTgt spid="2765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65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653">
                                            <p:txEl>
                                              <p:pRg st="3" end="3"/>
                                            </p:txEl>
                                          </p:spTgt>
                                        </p:tgtEl>
                                        <p:attrNameLst>
                                          <p:attrName>style.visibility</p:attrName>
                                        </p:attrNameLst>
                                      </p:cBhvr>
                                      <p:to>
                                        <p:strVal val="visible"/>
                                      </p:to>
                                    </p:set>
                                    <p:anim calcmode="lin" valueType="num">
                                      <p:cBhvr additive="base">
                                        <p:cTn id="23" dur="500" fill="hold"/>
                                        <p:tgtEl>
                                          <p:spTgt spid="2765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65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7653">
                                            <p:txEl>
                                              <p:pRg st="4" end="4"/>
                                            </p:txEl>
                                          </p:spTgt>
                                        </p:tgtEl>
                                        <p:attrNameLst>
                                          <p:attrName>style.visibility</p:attrName>
                                        </p:attrNameLst>
                                      </p:cBhvr>
                                      <p:to>
                                        <p:strVal val="visible"/>
                                      </p:to>
                                    </p:set>
                                    <p:anim calcmode="lin" valueType="num">
                                      <p:cBhvr additive="base">
                                        <p:cTn id="27" dur="500" fill="hold"/>
                                        <p:tgtEl>
                                          <p:spTgt spid="2765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765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7653">
                                            <p:txEl>
                                              <p:pRg st="5" end="5"/>
                                            </p:txEl>
                                          </p:spTgt>
                                        </p:tgtEl>
                                        <p:attrNameLst>
                                          <p:attrName>style.visibility</p:attrName>
                                        </p:attrNameLst>
                                      </p:cBhvr>
                                      <p:to>
                                        <p:strVal val="visible"/>
                                      </p:to>
                                    </p:set>
                                    <p:anim calcmode="lin" valueType="num">
                                      <p:cBhvr additive="base">
                                        <p:cTn id="33" dur="500" fill="hold"/>
                                        <p:tgtEl>
                                          <p:spTgt spid="2765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765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7653">
                                            <p:txEl>
                                              <p:pRg st="6" end="6"/>
                                            </p:txEl>
                                          </p:spTgt>
                                        </p:tgtEl>
                                        <p:attrNameLst>
                                          <p:attrName>style.visibility</p:attrName>
                                        </p:attrNameLst>
                                      </p:cBhvr>
                                      <p:to>
                                        <p:strVal val="visible"/>
                                      </p:to>
                                    </p:set>
                                    <p:anim calcmode="lin" valueType="num">
                                      <p:cBhvr additive="base">
                                        <p:cTn id="37" dur="500" fill="hold"/>
                                        <p:tgtEl>
                                          <p:spTgt spid="2765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65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500" fill="hold"/>
                                        <p:tgtEl>
                                          <p:spTgt spid="6"/>
                                        </p:tgtEl>
                                        <p:attrNameLst>
                                          <p:attrName>ppt_w</p:attrName>
                                        </p:attrNameLst>
                                      </p:cBhvr>
                                      <p:tavLst>
                                        <p:tav tm="0">
                                          <p:val>
                                            <p:fltVal val="0"/>
                                          </p:val>
                                        </p:tav>
                                        <p:tav tm="100000">
                                          <p:val>
                                            <p:strVal val="#ppt_w"/>
                                          </p:val>
                                        </p:tav>
                                      </p:tavLst>
                                    </p:anim>
                                    <p:anim calcmode="lin" valueType="num">
                                      <p:cBhvr>
                                        <p:cTn id="44"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uild="p"/>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279083"/>
            <a:ext cx="11360149" cy="647700"/>
          </a:xfrm>
        </p:spPr>
        <p:txBody>
          <a:bodyPr/>
          <a:lstStyle/>
          <a:p>
            <a:r>
              <a:rPr lang="zh-CN" altLang="en-US" dirty="0">
                <a:sym typeface="+mn-ea"/>
              </a:rPr>
              <a:t>净现值</a:t>
            </a:r>
            <a:r>
              <a:rPr lang="en-US" altLang="zh-CN" dirty="0"/>
              <a:t>NPV</a:t>
            </a:r>
            <a:r>
              <a:rPr lang="zh-CN" altLang="en-US" dirty="0"/>
              <a:t>计算示例</a:t>
            </a:r>
            <a:endParaRPr lang="zh-CN" altLang="en-US" dirty="0"/>
          </a:p>
        </p:txBody>
      </p:sp>
      <p:graphicFrame>
        <p:nvGraphicFramePr>
          <p:cNvPr id="6" name="表格 5"/>
          <p:cNvGraphicFramePr>
            <a:graphicFrameLocks noGrp="1"/>
          </p:cNvGraphicFramePr>
          <p:nvPr/>
        </p:nvGraphicFramePr>
        <p:xfrm>
          <a:off x="2562896" y="1447800"/>
          <a:ext cx="7239000" cy="308039"/>
        </p:xfrm>
        <a:graphic>
          <a:graphicData uri="http://schemas.openxmlformats.org/drawingml/2006/table">
            <a:tbl>
              <a:tblPr>
                <a:tableStyleId>{616DA210-FB5B-4158-B5E0-FEB733F419BA}</a:tableStyleId>
              </a:tblPr>
              <a:tblGrid>
                <a:gridCol w="2098675"/>
                <a:gridCol w="1028065"/>
                <a:gridCol w="1028065"/>
                <a:gridCol w="1028065"/>
                <a:gridCol w="1028065"/>
                <a:gridCol w="1028065"/>
              </a:tblGrid>
              <a:tr h="308039">
                <a:tc>
                  <a:txBody>
                    <a:bodyPr/>
                    <a:lstStyle/>
                    <a:p>
                      <a:pPr algn="l" fontAlgn="ctr"/>
                      <a:r>
                        <a:rPr lang="zh-CN" altLang="en-US" sz="1900" u="none" strike="noStrike" dirty="0"/>
                        <a:t>折现率</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8%</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graphicFrame>
        <p:nvGraphicFramePr>
          <p:cNvPr id="7" name="表格 6"/>
          <p:cNvGraphicFramePr>
            <a:graphicFrameLocks noGrp="1"/>
          </p:cNvGraphicFramePr>
          <p:nvPr/>
        </p:nvGraphicFramePr>
        <p:xfrm>
          <a:off x="2562896" y="2057400"/>
          <a:ext cx="7239000" cy="924117"/>
        </p:xfrm>
        <a:graphic>
          <a:graphicData uri="http://schemas.openxmlformats.org/drawingml/2006/table">
            <a:tbl>
              <a:tblPr>
                <a:tableStyleId>{616DA210-FB5B-4158-B5E0-FEB733F419BA}</a:tableStyleId>
              </a:tblPr>
              <a:tblGrid>
                <a:gridCol w="2098675"/>
                <a:gridCol w="1028065"/>
                <a:gridCol w="1028065"/>
                <a:gridCol w="1028065"/>
                <a:gridCol w="1028065"/>
                <a:gridCol w="1028065"/>
              </a:tblGrid>
              <a:tr h="308039">
                <a:tc>
                  <a:txBody>
                    <a:bodyPr/>
                    <a:lstStyle/>
                    <a:p>
                      <a:pPr algn="l" fontAlgn="ctr"/>
                      <a:r>
                        <a:rPr lang="zh-CN" altLang="en-US" sz="1900" b="0" i="0" u="none" strike="noStrike" dirty="0">
                          <a:solidFill>
                            <a:srgbClr val="000000"/>
                          </a:solidFill>
                          <a:latin typeface="宋体" panose="02010600030101010101" pitchFamily="2" charset="-122"/>
                        </a:rPr>
                        <a:t>周期</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1</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2</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3</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r>
              <a:tr h="308039">
                <a:tc>
                  <a:txBody>
                    <a:bodyPr/>
                    <a:lstStyle/>
                    <a:p>
                      <a:pPr algn="l" fontAlgn="ctr"/>
                      <a:r>
                        <a:rPr lang="zh-CN" altLang="en-US" sz="1900" u="none" strike="noStrike" dirty="0"/>
                        <a:t>预计成本</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140000</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40000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40000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40000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a:solidFill>
                          <a:srgbClr val="000000"/>
                        </a:solidFill>
                        <a:latin typeface="宋体" panose="02010600030101010101" pitchFamily="2" charset="-122"/>
                      </a:endParaRPr>
                    </a:p>
                  </a:txBody>
                  <a:tcPr marL="11580" marR="11580" marT="11580" marB="0" anchor="ctr"/>
                </a:tc>
              </a:tr>
              <a:tr h="308039">
                <a:tc>
                  <a:txBody>
                    <a:bodyPr/>
                    <a:lstStyle/>
                    <a:p>
                      <a:pPr algn="l" fontAlgn="ctr"/>
                      <a:r>
                        <a:rPr lang="zh-CN" altLang="en-US" sz="1900" u="none" strike="noStrike" dirty="0"/>
                        <a:t>预计收益</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200000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200000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200000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graphicFrame>
        <p:nvGraphicFramePr>
          <p:cNvPr id="8" name="表格 7"/>
          <p:cNvGraphicFramePr>
            <a:graphicFrameLocks noGrp="1"/>
          </p:cNvGraphicFramePr>
          <p:nvPr/>
        </p:nvGraphicFramePr>
        <p:xfrm>
          <a:off x="2562896" y="3349561"/>
          <a:ext cx="7239000" cy="308039"/>
        </p:xfrm>
        <a:graphic>
          <a:graphicData uri="http://schemas.openxmlformats.org/drawingml/2006/table">
            <a:tbl>
              <a:tblPr>
                <a:tableStyleId>{616DA210-FB5B-4158-B5E0-FEB733F419BA}</a:tableStyleId>
              </a:tblPr>
              <a:tblGrid>
                <a:gridCol w="2098675"/>
                <a:gridCol w="1028065"/>
                <a:gridCol w="1028065"/>
                <a:gridCol w="1028065"/>
                <a:gridCol w="1028065"/>
                <a:gridCol w="1028065"/>
              </a:tblGrid>
              <a:tr h="308039">
                <a:tc>
                  <a:txBody>
                    <a:bodyPr/>
                    <a:lstStyle/>
                    <a:p>
                      <a:pPr algn="l" fontAlgn="ctr"/>
                      <a:r>
                        <a:rPr lang="zh-CN" altLang="en-US" sz="1900" u="none" strike="noStrike" dirty="0"/>
                        <a:t>折现因子</a:t>
                      </a:r>
                      <a:endParaRPr lang="zh-CN" altLang="en-US" sz="1900" b="1" i="0" u="none" strike="noStrike" dirty="0">
                        <a:solidFill>
                          <a:srgbClr val="FF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0.93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0.86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0.79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graphicFrame>
        <p:nvGraphicFramePr>
          <p:cNvPr id="9" name="表格 8"/>
          <p:cNvGraphicFramePr>
            <a:graphicFrameLocks noGrp="1"/>
          </p:cNvGraphicFramePr>
          <p:nvPr/>
        </p:nvGraphicFramePr>
        <p:xfrm>
          <a:off x="2562896" y="4038600"/>
          <a:ext cx="6210935" cy="308039"/>
        </p:xfrm>
        <a:graphic>
          <a:graphicData uri="http://schemas.openxmlformats.org/drawingml/2006/table">
            <a:tbl>
              <a:tblPr>
                <a:tableStyleId>{616DA210-FB5B-4158-B5E0-FEB733F419BA}</a:tableStyleId>
              </a:tblPr>
              <a:tblGrid>
                <a:gridCol w="2098675"/>
                <a:gridCol w="1028065"/>
                <a:gridCol w="1028065"/>
                <a:gridCol w="1028065"/>
                <a:gridCol w="1028065"/>
              </a:tblGrid>
              <a:tr h="308039">
                <a:tc>
                  <a:txBody>
                    <a:bodyPr/>
                    <a:lstStyle/>
                    <a:p>
                      <a:pPr algn="l" fontAlgn="ctr"/>
                      <a:r>
                        <a:rPr lang="zh-CN" altLang="en-US" sz="1900" u="none" strike="noStrike" dirty="0"/>
                        <a:t>折现成本</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140000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37200</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34400</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31600</a:t>
                      </a:r>
                      <a:endParaRPr lang="en-US" altLang="zh-CN"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graphicFrame>
        <p:nvGraphicFramePr>
          <p:cNvPr id="10" name="表格 9"/>
          <p:cNvGraphicFramePr>
            <a:graphicFrameLocks noGrp="1"/>
          </p:cNvGraphicFramePr>
          <p:nvPr/>
        </p:nvGraphicFramePr>
        <p:xfrm>
          <a:off x="2562896" y="4343400"/>
          <a:ext cx="6210935" cy="308039"/>
        </p:xfrm>
        <a:graphic>
          <a:graphicData uri="http://schemas.openxmlformats.org/drawingml/2006/table">
            <a:tbl>
              <a:tblPr>
                <a:tableStyleId>{616DA210-FB5B-4158-B5E0-FEB733F419BA}</a:tableStyleId>
              </a:tblPr>
              <a:tblGrid>
                <a:gridCol w="2098675"/>
                <a:gridCol w="1028065"/>
                <a:gridCol w="1028065"/>
                <a:gridCol w="1028065"/>
                <a:gridCol w="1028065"/>
              </a:tblGrid>
              <a:tr h="308039">
                <a:tc>
                  <a:txBody>
                    <a:bodyPr/>
                    <a:lstStyle/>
                    <a:p>
                      <a:pPr algn="l" fontAlgn="ctr"/>
                      <a:r>
                        <a:rPr lang="zh-CN" altLang="en-US" sz="1900" u="none" strike="noStrike" dirty="0"/>
                        <a:t>折现收益</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186000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172000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158000 </a:t>
                      </a:r>
                      <a:endParaRPr lang="en-US" altLang="zh-CN"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sp>
        <p:nvSpPr>
          <p:cNvPr id="12" name="矩形 11"/>
          <p:cNvSpPr/>
          <p:nvPr/>
        </p:nvSpPr>
        <p:spPr>
          <a:xfrm>
            <a:off x="8811296" y="3886200"/>
            <a:ext cx="1253490" cy="460375"/>
          </a:xfrm>
          <a:prstGeom prst="rect">
            <a:avLst/>
          </a:prstGeom>
        </p:spPr>
        <p:txBody>
          <a:bodyPr wrap="none">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243200</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3" name="矩形 12"/>
          <p:cNvSpPr/>
          <p:nvPr/>
        </p:nvSpPr>
        <p:spPr>
          <a:xfrm>
            <a:off x="8811296" y="4267200"/>
            <a:ext cx="1253490" cy="460375"/>
          </a:xfrm>
          <a:prstGeom prst="rect">
            <a:avLst/>
          </a:prstGeom>
        </p:spPr>
        <p:txBody>
          <a:bodyPr wrap="none">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516000</a:t>
            </a:r>
            <a:endParaRPr lang="zh-CN" altLang="en-US" dirty="0">
              <a:solidFill>
                <a:srgbClr val="FF0000"/>
              </a:solidFill>
              <a:latin typeface="微软雅黑" panose="020B0503020204020204" pitchFamily="34" charset="-122"/>
              <a:ea typeface="微软雅黑" panose="020B0503020204020204" pitchFamily="34" charset="-122"/>
            </a:endParaRPr>
          </a:p>
        </p:txBody>
      </p:sp>
      <p:graphicFrame>
        <p:nvGraphicFramePr>
          <p:cNvPr id="14" name="表格 13"/>
          <p:cNvGraphicFramePr>
            <a:graphicFrameLocks noGrp="1"/>
          </p:cNvGraphicFramePr>
          <p:nvPr/>
        </p:nvGraphicFramePr>
        <p:xfrm>
          <a:off x="2562896" y="5029200"/>
          <a:ext cx="7239000" cy="316230"/>
        </p:xfrm>
        <a:graphic>
          <a:graphicData uri="http://schemas.openxmlformats.org/drawingml/2006/table">
            <a:tbl>
              <a:tblPr>
                <a:tableStyleId>{616DA210-FB5B-4158-B5E0-FEB733F419BA}</a:tableStyleId>
              </a:tblPr>
              <a:tblGrid>
                <a:gridCol w="2098675"/>
                <a:gridCol w="1028065"/>
                <a:gridCol w="1028065"/>
                <a:gridCol w="3084195"/>
              </a:tblGrid>
              <a:tr h="308039">
                <a:tc>
                  <a:txBody>
                    <a:bodyPr/>
                    <a:lstStyle/>
                    <a:p>
                      <a:pPr algn="l" fontAlgn="ctr"/>
                      <a:r>
                        <a:rPr lang="zh-CN" altLang="en-US" sz="1900" u="none" strike="noStrike" dirty="0"/>
                        <a:t>净现值</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272800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en-US" altLang="zh-CN" sz="2000" dirty="0"/>
                        <a:t>516000—243200</a:t>
                      </a:r>
                      <a:endParaRPr lang="zh-CN" altLang="en-US" sz="2000" dirty="0"/>
                    </a:p>
                  </a:txBody>
                  <a:tcPr marL="11580" marR="11580" marT="11580" marB="0" anchor="ctr"/>
                </a:tc>
              </a:tr>
            </a:tbl>
          </a:graphicData>
        </a:graphic>
      </p:graphicFrame>
      <p:sp>
        <p:nvSpPr>
          <p:cNvPr id="15" name="矩形 14"/>
          <p:cNvSpPr/>
          <p:nvPr/>
        </p:nvSpPr>
        <p:spPr>
          <a:xfrm>
            <a:off x="3477296" y="3276600"/>
            <a:ext cx="1442085" cy="460375"/>
          </a:xfrm>
          <a:prstGeom prst="rect">
            <a:avLst/>
          </a:prstGeom>
        </p:spPr>
        <p:txBody>
          <a:bodyPr wrap="none">
            <a:spAutoFit/>
          </a:bodyPr>
          <a:lstStyle/>
          <a:p>
            <a:r>
              <a:rPr lang="en-US" altLang="zh-CN" sz="2400" b="1" dirty="0">
                <a:solidFill>
                  <a:srgbClr val="FF0000"/>
                </a:solidFill>
                <a:latin typeface="微软雅黑" panose="020B0503020204020204" pitchFamily="34" charset="-122"/>
                <a:ea typeface="微软雅黑" panose="020B0503020204020204" pitchFamily="34" charset="-122"/>
              </a:rPr>
              <a:t>1/(1+r)</a:t>
            </a:r>
            <a:r>
              <a:rPr lang="en-US" altLang="zh-CN" sz="2400" b="1" baseline="30000" dirty="0">
                <a:solidFill>
                  <a:srgbClr val="FF0000"/>
                </a:solidFill>
                <a:latin typeface="微软雅黑" panose="020B0503020204020204" pitchFamily="34" charset="-122"/>
                <a:ea typeface="微软雅黑" panose="020B0503020204020204" pitchFamily="34" charset="-122"/>
              </a:rPr>
              <a:t> t</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654050" y="287020"/>
            <a:ext cx="8882380" cy="483870"/>
          </a:xfrm>
        </p:spPr>
        <p:txBody>
          <a:bodyPr/>
          <a:lstStyle/>
          <a:p>
            <a:r>
              <a:rPr lang="zh-CN" altLang="en-US" dirty="0"/>
              <a:t>投资回报率</a:t>
            </a:r>
            <a:endParaRPr lang="en-US" altLang="zh-CN" dirty="0"/>
          </a:p>
        </p:txBody>
      </p:sp>
      <p:sp>
        <p:nvSpPr>
          <p:cNvPr id="28677" name="Rectangle 3"/>
          <p:cNvSpPr>
            <a:spLocks noGrp="1" noChangeArrowheads="1"/>
          </p:cNvSpPr>
          <p:nvPr>
            <p:ph type="body" idx="1"/>
          </p:nvPr>
        </p:nvSpPr>
        <p:spPr>
          <a:xfrm>
            <a:off x="654050" y="1299845"/>
            <a:ext cx="9391650" cy="4572000"/>
          </a:xfrm>
        </p:spPr>
        <p:txBody>
          <a:bodyPr/>
          <a:lstStyle/>
          <a:p>
            <a:r>
              <a:rPr lang="zh-CN" altLang="en-US" sz="2400" b="1" dirty="0">
                <a:solidFill>
                  <a:srgbClr val="FF0000"/>
                </a:solidFill>
              </a:rPr>
              <a:t>投资回报率</a:t>
            </a:r>
            <a:r>
              <a:rPr lang="en-US" altLang="zh-CN" sz="2400" b="1" dirty="0"/>
              <a:t>[Return on investment (ROI)] </a:t>
            </a:r>
            <a:r>
              <a:rPr lang="zh-CN" altLang="en-US" sz="2400" dirty="0"/>
              <a:t>是项目收益减去成本后，再除以成本的结果</a:t>
            </a:r>
            <a:endParaRPr lang="en-US" altLang="zh-CN" sz="2400" dirty="0"/>
          </a:p>
          <a:p>
            <a:pPr lvl="1"/>
            <a:r>
              <a:rPr lang="en-US" altLang="zh-CN" sz="2000" dirty="0">
                <a:hlinkClick r:id="rId1" action="ppaction://hlinksldjump"/>
              </a:rPr>
              <a:t>ROI </a:t>
            </a:r>
            <a:r>
              <a:rPr lang="en-US" altLang="zh-CN" sz="2000" dirty="0"/>
              <a:t>= (</a:t>
            </a:r>
            <a:r>
              <a:rPr lang="zh-CN" altLang="en-US" sz="2000" dirty="0"/>
              <a:t>折现收益总额</a:t>
            </a:r>
            <a:r>
              <a:rPr lang="en-US" altLang="zh-CN" sz="2000" dirty="0"/>
              <a:t> – </a:t>
            </a:r>
            <a:r>
              <a:rPr lang="zh-CN" altLang="en-US" sz="2000" dirty="0"/>
              <a:t>折现成本总额</a:t>
            </a:r>
            <a:r>
              <a:rPr lang="en-US" altLang="zh-CN" sz="2000" dirty="0"/>
              <a:t>)/</a:t>
            </a:r>
            <a:r>
              <a:rPr lang="zh-CN" altLang="en-US" sz="2000" dirty="0"/>
              <a:t>折现成本总额</a:t>
            </a:r>
            <a:endParaRPr lang="zh-CN" altLang="en-US" sz="2000" dirty="0"/>
          </a:p>
          <a:p>
            <a:pPr marL="182245" lvl="1" indent="0">
              <a:buNone/>
            </a:pPr>
            <a:endParaRPr lang="en-US" altLang="zh-CN" sz="2000" dirty="0"/>
          </a:p>
          <a:p>
            <a:r>
              <a:rPr lang="en-US" altLang="zh-CN" sz="2400" b="1" dirty="0">
                <a:solidFill>
                  <a:srgbClr val="FF0000"/>
                </a:solidFill>
              </a:rPr>
              <a:t>ROI</a:t>
            </a:r>
            <a:r>
              <a:rPr lang="zh-CN" altLang="en-US" sz="2400" b="1" dirty="0">
                <a:solidFill>
                  <a:srgbClr val="FF0000"/>
                </a:solidFill>
              </a:rPr>
              <a:t>越高越好</a:t>
            </a:r>
            <a:r>
              <a:rPr lang="en-US" altLang="zh-CN" sz="2400" dirty="0"/>
              <a:t>	</a:t>
            </a:r>
            <a:endParaRPr lang="en-US" altLang="zh-CN" sz="2400" dirty="0"/>
          </a:p>
          <a:p>
            <a:r>
              <a:rPr lang="zh-CN" altLang="en-US" sz="2400" dirty="0"/>
              <a:t>调查显示：投资项目时，约有</a:t>
            </a:r>
            <a:r>
              <a:rPr lang="en-US" altLang="zh-CN" sz="2400" dirty="0">
                <a:solidFill>
                  <a:srgbClr val="FF0000"/>
                </a:solidFill>
              </a:rPr>
              <a:t>50%</a:t>
            </a:r>
            <a:r>
              <a:rPr lang="zh-CN" altLang="en-US" sz="2400" dirty="0"/>
              <a:t>的组织需要投资回报率数据</a:t>
            </a:r>
            <a:endParaRPr lang="en-US" altLang="zh-CN" sz="2400" dirty="0"/>
          </a:p>
          <a:p>
            <a:pPr lvl="1">
              <a:buFontTx/>
              <a:buNone/>
            </a:pP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677">
                                            <p:txEl>
                                              <p:pRg st="0" end="0"/>
                                            </p:txEl>
                                          </p:spTgt>
                                        </p:tgtEl>
                                        <p:attrNameLst>
                                          <p:attrName>style.visibility</p:attrName>
                                        </p:attrNameLst>
                                      </p:cBhvr>
                                      <p:to>
                                        <p:strVal val="visible"/>
                                      </p:to>
                                    </p:set>
                                    <p:anim calcmode="lin" valueType="num">
                                      <p:cBhvr additive="base">
                                        <p:cTn id="7" dur="500" fill="hold"/>
                                        <p:tgtEl>
                                          <p:spTgt spid="2867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67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677">
                                            <p:txEl>
                                              <p:pRg st="1" end="1"/>
                                            </p:txEl>
                                          </p:spTgt>
                                        </p:tgtEl>
                                        <p:attrNameLst>
                                          <p:attrName>style.visibility</p:attrName>
                                        </p:attrNameLst>
                                      </p:cBhvr>
                                      <p:to>
                                        <p:strVal val="visible"/>
                                      </p:to>
                                    </p:set>
                                    <p:anim calcmode="lin" valueType="num">
                                      <p:cBhvr additive="base">
                                        <p:cTn id="11" dur="500" fill="hold"/>
                                        <p:tgtEl>
                                          <p:spTgt spid="2867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867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8677">
                                            <p:txEl>
                                              <p:pRg st="3" end="3"/>
                                            </p:txEl>
                                          </p:spTgt>
                                        </p:tgtEl>
                                        <p:attrNameLst>
                                          <p:attrName>style.visibility</p:attrName>
                                        </p:attrNameLst>
                                      </p:cBhvr>
                                      <p:to>
                                        <p:strVal val="visible"/>
                                      </p:to>
                                    </p:set>
                                    <p:anim calcmode="lin" valueType="num">
                                      <p:cBhvr additive="base">
                                        <p:cTn id="17" dur="500" fill="hold"/>
                                        <p:tgtEl>
                                          <p:spTgt spid="28677">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867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8677">
                                            <p:txEl>
                                              <p:pRg st="4" end="4"/>
                                            </p:txEl>
                                          </p:spTgt>
                                        </p:tgtEl>
                                        <p:attrNameLst>
                                          <p:attrName>style.visibility</p:attrName>
                                        </p:attrNameLst>
                                      </p:cBhvr>
                                      <p:to>
                                        <p:strVal val="visible"/>
                                      </p:to>
                                    </p:set>
                                    <p:anim calcmode="lin" valueType="num">
                                      <p:cBhvr additive="base">
                                        <p:cTn id="23" dur="500" fill="hold"/>
                                        <p:tgtEl>
                                          <p:spTgt spid="2867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867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a:xfrm>
            <a:off x="528320" y="300990"/>
            <a:ext cx="9385935" cy="466725"/>
          </a:xfrm>
        </p:spPr>
        <p:txBody>
          <a:bodyPr/>
          <a:lstStyle/>
          <a:p>
            <a:r>
              <a:rPr lang="zh-CN" altLang="en-US" dirty="0"/>
              <a:t>投资回收期分析</a:t>
            </a:r>
            <a:endParaRPr lang="en-US" altLang="zh-CN" dirty="0"/>
          </a:p>
        </p:txBody>
      </p:sp>
      <p:sp>
        <p:nvSpPr>
          <p:cNvPr id="29701" name="Rectangle 3"/>
          <p:cNvSpPr>
            <a:spLocks noGrp="1" noChangeArrowheads="1"/>
          </p:cNvSpPr>
          <p:nvPr>
            <p:ph type="body" idx="1"/>
          </p:nvPr>
        </p:nvSpPr>
        <p:spPr>
          <a:xfrm>
            <a:off x="528320" y="1332865"/>
            <a:ext cx="10306685" cy="4114800"/>
          </a:xfrm>
        </p:spPr>
        <p:txBody>
          <a:bodyPr/>
          <a:lstStyle/>
          <a:p>
            <a:r>
              <a:rPr lang="zh-CN" altLang="en-US" sz="2400" dirty="0"/>
              <a:t>另一个重要的财务考虑是投资回收期</a:t>
            </a:r>
            <a:endParaRPr lang="en-US" altLang="zh-CN" sz="2400" dirty="0"/>
          </a:p>
          <a:p>
            <a:r>
              <a:rPr lang="zh-CN" altLang="en-US" sz="2400" b="1" dirty="0">
                <a:solidFill>
                  <a:srgbClr val="FF0000"/>
                </a:solidFill>
              </a:rPr>
              <a:t>投资回收期</a:t>
            </a:r>
            <a:r>
              <a:rPr lang="en-US" altLang="zh-CN" sz="2400" b="1" dirty="0"/>
              <a:t>[Payback Period]</a:t>
            </a:r>
            <a:r>
              <a:rPr lang="en-US" altLang="zh-CN" sz="2400" dirty="0"/>
              <a:t> </a:t>
            </a:r>
            <a:r>
              <a:rPr lang="zh-CN" altLang="en-US" sz="2400" dirty="0"/>
              <a:t>亦称“投资回收年限”。投资项目投产后</a:t>
            </a:r>
            <a:r>
              <a:rPr lang="zh-CN" altLang="en-US" sz="2400" dirty="0">
                <a:solidFill>
                  <a:srgbClr val="FF0000"/>
                </a:solidFill>
              </a:rPr>
              <a:t>获得的收益总额</a:t>
            </a:r>
            <a:r>
              <a:rPr lang="zh-CN" altLang="en-US" sz="2400" dirty="0"/>
              <a:t>达到该投资项目</a:t>
            </a:r>
            <a:r>
              <a:rPr lang="zh-CN" altLang="en-US" sz="2400" dirty="0">
                <a:solidFill>
                  <a:srgbClr val="FF0000"/>
                </a:solidFill>
              </a:rPr>
              <a:t>投入的投资总额</a:t>
            </a:r>
            <a:r>
              <a:rPr lang="zh-CN" altLang="en-US" sz="2400" dirty="0"/>
              <a:t>所需要的时间 (年限)。</a:t>
            </a:r>
            <a:endParaRPr lang="en-US" altLang="zh-CN" sz="2400" dirty="0"/>
          </a:p>
          <a:p>
            <a:pPr lvl="1"/>
            <a:r>
              <a:rPr lang="zh-CN" altLang="en-US" sz="2200" dirty="0"/>
              <a:t>回收期也就是</a:t>
            </a:r>
            <a:r>
              <a:rPr lang="zh-CN" altLang="en-US" sz="2200" dirty="0">
                <a:solidFill>
                  <a:srgbClr val="FF0000"/>
                </a:solidFill>
              </a:rPr>
              <a:t>不断增长的收益</a:t>
            </a:r>
            <a:r>
              <a:rPr lang="zh-CN" altLang="en-US" sz="2200" dirty="0"/>
              <a:t>超过</a:t>
            </a:r>
            <a:r>
              <a:rPr lang="zh-CN" altLang="en-US" sz="2200" dirty="0">
                <a:solidFill>
                  <a:srgbClr val="FF0000"/>
                </a:solidFill>
              </a:rPr>
              <a:t>不断增长和继续花费的成本</a:t>
            </a:r>
            <a:r>
              <a:rPr lang="zh-CN" altLang="en-US" sz="2200" dirty="0"/>
              <a:t>时经历多长时间</a:t>
            </a:r>
            <a:r>
              <a:rPr lang="zh-CN" altLang="en-US" sz="2200" dirty="0">
                <a:sym typeface="+mn-ea"/>
              </a:rPr>
              <a:t>（投资与收益的一个交叉点）</a:t>
            </a:r>
            <a:endParaRPr lang="zh-CN" altLang="en-US" sz="2200" dirty="0">
              <a:sym typeface="+mn-ea"/>
            </a:endParaRPr>
          </a:p>
          <a:p>
            <a:pPr lvl="1"/>
            <a:r>
              <a:rPr lang="zh-CN" altLang="en-US" sz="2200" dirty="0">
                <a:sym typeface="+mn-ea"/>
              </a:rPr>
              <a:t>投资回收期可分为</a:t>
            </a:r>
            <a:r>
              <a:rPr lang="zh-CN" altLang="en-US" sz="2200" dirty="0">
                <a:solidFill>
                  <a:srgbClr val="FF0000"/>
                </a:solidFill>
                <a:sym typeface="+mn-ea"/>
              </a:rPr>
              <a:t>静态</a:t>
            </a:r>
            <a:r>
              <a:rPr lang="zh-CN" altLang="en-US" sz="2200" dirty="0">
                <a:sym typeface="+mn-ea"/>
              </a:rPr>
              <a:t>投资回收期（不考虑资金时间价值）和</a:t>
            </a:r>
            <a:r>
              <a:rPr lang="zh-CN" altLang="en-US" sz="2200" dirty="0">
                <a:solidFill>
                  <a:srgbClr val="FF0000"/>
                </a:solidFill>
                <a:sym typeface="+mn-ea"/>
              </a:rPr>
              <a:t>动态</a:t>
            </a:r>
            <a:r>
              <a:rPr lang="zh-CN" altLang="en-US" sz="2200" dirty="0">
                <a:sym typeface="+mn-ea"/>
              </a:rPr>
              <a:t>投资回收期</a:t>
            </a:r>
            <a:endParaRPr lang="zh-CN" altLang="en-US" sz="2200" dirty="0">
              <a:sym typeface="+mn-ea"/>
            </a:endParaRPr>
          </a:p>
          <a:p>
            <a:r>
              <a:rPr lang="zh-CN" altLang="en-US" sz="2400" b="1" dirty="0">
                <a:solidFill>
                  <a:srgbClr val="FF0000"/>
                </a:solidFill>
              </a:rPr>
              <a:t>回收期长短问题</a:t>
            </a:r>
            <a:endParaRPr lang="en-US" altLang="zh-CN" sz="2400" b="1" dirty="0">
              <a:solidFill>
                <a:srgbClr val="FF0000"/>
              </a:solidFill>
            </a:endParaRPr>
          </a:p>
          <a:p>
            <a:r>
              <a:rPr lang="zh-CN" altLang="en-US" sz="2400" dirty="0"/>
              <a:t>许多组织都希望在不影响整体收益的情况下，</a:t>
            </a:r>
            <a:r>
              <a:rPr lang="en-US" altLang="zh-CN" sz="2400" dirty="0"/>
              <a:t>IT</a:t>
            </a:r>
            <a:r>
              <a:rPr lang="zh-CN" altLang="en-US" sz="2400" dirty="0"/>
              <a:t>项目的回收期尽可能的短</a:t>
            </a:r>
            <a:endParaRPr lang="en-US" altLang="zh-CN" sz="2400" dirty="0"/>
          </a:p>
          <a:p>
            <a:pPr>
              <a:buFontTx/>
              <a:buNone/>
            </a:pP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701">
                                            <p:txEl>
                                              <p:pRg st="0" end="0"/>
                                            </p:txEl>
                                          </p:spTgt>
                                        </p:tgtEl>
                                        <p:attrNameLst>
                                          <p:attrName>style.visibility</p:attrName>
                                        </p:attrNameLst>
                                      </p:cBhvr>
                                      <p:to>
                                        <p:strVal val="visible"/>
                                      </p:to>
                                    </p:set>
                                    <p:anim calcmode="lin" valueType="num">
                                      <p:cBhvr additive="base">
                                        <p:cTn id="7" dur="500" fill="hold"/>
                                        <p:tgtEl>
                                          <p:spTgt spid="2970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70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701">
                                            <p:txEl>
                                              <p:pRg st="1" end="1"/>
                                            </p:txEl>
                                          </p:spTgt>
                                        </p:tgtEl>
                                        <p:attrNameLst>
                                          <p:attrName>style.visibility</p:attrName>
                                        </p:attrNameLst>
                                      </p:cBhvr>
                                      <p:to>
                                        <p:strVal val="visible"/>
                                      </p:to>
                                    </p:set>
                                    <p:anim calcmode="lin" valueType="num">
                                      <p:cBhvr additive="base">
                                        <p:cTn id="11" dur="500" fill="hold"/>
                                        <p:tgtEl>
                                          <p:spTgt spid="2970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970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9701">
                                            <p:txEl>
                                              <p:pRg st="2" end="2"/>
                                            </p:txEl>
                                          </p:spTgt>
                                        </p:tgtEl>
                                        <p:attrNameLst>
                                          <p:attrName>style.visibility</p:attrName>
                                        </p:attrNameLst>
                                      </p:cBhvr>
                                      <p:to>
                                        <p:strVal val="visible"/>
                                      </p:to>
                                    </p:set>
                                    <p:anim calcmode="lin" valueType="num">
                                      <p:cBhvr additive="base">
                                        <p:cTn id="15" dur="500" fill="hold"/>
                                        <p:tgtEl>
                                          <p:spTgt spid="2970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970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9701">
                                            <p:txEl>
                                              <p:pRg st="3" end="3"/>
                                            </p:txEl>
                                          </p:spTgt>
                                        </p:tgtEl>
                                        <p:attrNameLst>
                                          <p:attrName>style.visibility</p:attrName>
                                        </p:attrNameLst>
                                      </p:cBhvr>
                                      <p:to>
                                        <p:strVal val="visible"/>
                                      </p:to>
                                    </p:set>
                                    <p:anim calcmode="lin" valueType="num">
                                      <p:cBhvr additive="base">
                                        <p:cTn id="19" dur="500" fill="hold"/>
                                        <p:tgtEl>
                                          <p:spTgt spid="2970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70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9701">
                                            <p:txEl>
                                              <p:pRg st="4" end="4"/>
                                            </p:txEl>
                                          </p:spTgt>
                                        </p:tgtEl>
                                        <p:attrNameLst>
                                          <p:attrName>style.visibility</p:attrName>
                                        </p:attrNameLst>
                                      </p:cBhvr>
                                      <p:to>
                                        <p:strVal val="visible"/>
                                      </p:to>
                                    </p:set>
                                    <p:anim calcmode="lin" valueType="num">
                                      <p:cBhvr additive="base">
                                        <p:cTn id="25" dur="500" fill="hold"/>
                                        <p:tgtEl>
                                          <p:spTgt spid="2970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9701">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9701">
                                            <p:txEl>
                                              <p:pRg st="5" end="5"/>
                                            </p:txEl>
                                          </p:spTgt>
                                        </p:tgtEl>
                                        <p:attrNameLst>
                                          <p:attrName>style.visibility</p:attrName>
                                        </p:attrNameLst>
                                      </p:cBhvr>
                                      <p:to>
                                        <p:strVal val="visible"/>
                                      </p:to>
                                    </p:set>
                                    <p:anim calcmode="lin" valueType="num">
                                      <p:cBhvr additive="base">
                                        <p:cTn id="29" dur="500" fill="hold"/>
                                        <p:tgtEl>
                                          <p:spTgt spid="29701">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970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3875" y="252730"/>
            <a:ext cx="11236325" cy="647700"/>
          </a:xfrm>
        </p:spPr>
        <p:txBody>
          <a:bodyPr/>
          <a:lstStyle/>
          <a:p>
            <a:r>
              <a:rPr lang="zh-CN" altLang="en-US" dirty="0"/>
              <a:t>讨论</a:t>
            </a:r>
            <a:r>
              <a:rPr lang="en-US" altLang="zh-CN" dirty="0"/>
              <a:t>&amp;</a:t>
            </a:r>
            <a:r>
              <a:rPr lang="zh-CN" altLang="en-US" dirty="0"/>
              <a:t>交流</a:t>
            </a:r>
            <a:endParaRPr lang="zh-CN" altLang="en-US" dirty="0"/>
          </a:p>
        </p:txBody>
      </p:sp>
      <p:sp>
        <p:nvSpPr>
          <p:cNvPr id="3" name="内容占位符 2"/>
          <p:cNvSpPr>
            <a:spLocks noGrp="1"/>
          </p:cNvSpPr>
          <p:nvPr>
            <p:ph idx="1"/>
          </p:nvPr>
        </p:nvSpPr>
        <p:spPr>
          <a:xfrm>
            <a:off x="523240" y="1383030"/>
            <a:ext cx="9820910" cy="4313555"/>
          </a:xfrm>
        </p:spPr>
        <p:txBody>
          <a:bodyPr/>
          <a:lstStyle/>
          <a:p>
            <a:pPr>
              <a:lnSpc>
                <a:spcPct val="150000"/>
              </a:lnSpc>
            </a:pPr>
            <a:r>
              <a:rPr lang="zh-CN" altLang="en-US" sz="2800" dirty="0"/>
              <a:t>请思考：</a:t>
            </a:r>
            <a:endParaRPr lang="en-US" altLang="zh-CN" sz="2800" dirty="0"/>
          </a:p>
          <a:p>
            <a:pPr lvl="1">
              <a:lnSpc>
                <a:spcPct val="150000"/>
              </a:lnSpc>
            </a:pPr>
            <a:r>
              <a:rPr lang="en-US" altLang="zh-CN" sz="2400" dirty="0"/>
              <a:t>IT</a:t>
            </a:r>
            <a:r>
              <a:rPr lang="zh-CN" altLang="en-US" sz="2400" dirty="0"/>
              <a:t>项目都从哪里来？</a:t>
            </a:r>
            <a:endParaRPr lang="en-US" altLang="zh-CN" sz="2400" dirty="0">
              <a:solidFill>
                <a:srgbClr val="FF0000"/>
              </a:solidFill>
            </a:endParaRPr>
          </a:p>
          <a:p>
            <a:pPr lvl="1">
              <a:lnSpc>
                <a:spcPct val="150000"/>
              </a:lnSpc>
            </a:pPr>
            <a:r>
              <a:rPr lang="zh-CN" altLang="en-US" sz="2400" dirty="0"/>
              <a:t>如何决定项目是否启动？</a:t>
            </a:r>
            <a:endParaRPr lang="en-US" altLang="zh-CN" sz="2400" dirty="0">
              <a:solidFill>
                <a:srgbClr val="FF0000"/>
              </a:solidFill>
            </a:endParaRPr>
          </a:p>
          <a:p>
            <a:pPr lvl="1">
              <a:lnSpc>
                <a:spcPct val="150000"/>
              </a:lnSpc>
            </a:pPr>
            <a:r>
              <a:rPr lang="zh-CN" altLang="en-US" sz="2400" dirty="0"/>
              <a:t>正规的项目启动都做哪些事？</a:t>
            </a:r>
            <a:endParaRPr lang="zh-CN" altLang="en-US" sz="2400" dirty="0">
              <a:solidFill>
                <a:srgbClr val="FF0000"/>
              </a:solidFill>
            </a:endParaRPr>
          </a:p>
        </p:txBody>
      </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04126" y="2131331"/>
            <a:ext cx="3218483" cy="2596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551180" y="354330"/>
            <a:ext cx="9314180" cy="522605"/>
          </a:xfrm>
        </p:spPr>
        <p:txBody>
          <a:bodyPr/>
          <a:lstStyle/>
          <a:p>
            <a:r>
              <a:rPr lang="zh-CN" altLang="en-US" dirty="0"/>
              <a:t>回收期图示</a:t>
            </a:r>
            <a:endParaRPr lang="en-US" altLang="zh-CN" dirty="0"/>
          </a:p>
        </p:txBody>
      </p:sp>
      <p:pic>
        <p:nvPicPr>
          <p:cNvPr id="30725" name="Picture 8" descr="Fig04-05.bmp"/>
          <p:cNvPicPr>
            <a:picLocks noChangeAspect="1"/>
          </p:cNvPicPr>
          <p:nvPr/>
        </p:nvPicPr>
        <p:blipFill>
          <a:blip r:embed="rId1"/>
          <a:srcRect l="2108" b="8017"/>
          <a:stretch>
            <a:fillRect/>
          </a:stretch>
        </p:blipFill>
        <p:spPr bwMode="auto">
          <a:xfrm>
            <a:off x="2759075" y="1184910"/>
            <a:ext cx="6673850" cy="509968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25"/>
                                        </p:tgtEl>
                                        <p:attrNameLst>
                                          <p:attrName>style.visibility</p:attrName>
                                        </p:attrNameLst>
                                      </p:cBhvr>
                                      <p:to>
                                        <p:strVal val="visible"/>
                                      </p:to>
                                    </p:set>
                                    <p:anim calcmode="lin" valueType="num">
                                      <p:cBhvr additive="base">
                                        <p:cTn id="7" dur="500" fill="hold"/>
                                        <p:tgtEl>
                                          <p:spTgt spid="30725"/>
                                        </p:tgtEl>
                                        <p:attrNameLst>
                                          <p:attrName>ppt_x</p:attrName>
                                        </p:attrNameLst>
                                      </p:cBhvr>
                                      <p:tavLst>
                                        <p:tav tm="0">
                                          <p:val>
                                            <p:strVal val="#ppt_x"/>
                                          </p:val>
                                        </p:tav>
                                        <p:tav tm="100000">
                                          <p:val>
                                            <p:strVal val="#ppt_x"/>
                                          </p:val>
                                        </p:tav>
                                      </p:tavLst>
                                    </p:anim>
                                    <p:anim calcmode="lin" valueType="num">
                                      <p:cBhvr additive="base">
                                        <p:cTn id="8" dur="500" fill="hold"/>
                                        <p:tgtEl>
                                          <p:spTgt spid="307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4963"/>
            <a:ext cx="11360149" cy="647700"/>
          </a:xfrm>
        </p:spPr>
        <p:txBody>
          <a:bodyPr/>
          <a:lstStyle/>
          <a:p>
            <a:r>
              <a:rPr lang="zh-CN" altLang="en-US" dirty="0"/>
              <a:t>小结：产品构思（商业论证）做什么？</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用户需求（要解决的</a:t>
            </a:r>
            <a:r>
              <a:rPr lang="zh-CN" altLang="en-US" sz="2400" dirty="0">
                <a:sym typeface="+mn-ea"/>
              </a:rPr>
              <a:t>问题</a:t>
            </a:r>
            <a:r>
              <a:rPr lang="zh-CN" altLang="en-US" sz="2400" dirty="0"/>
              <a:t>）</a:t>
            </a:r>
            <a:endParaRPr lang="en-US" altLang="zh-CN" sz="2400" dirty="0"/>
          </a:p>
          <a:p>
            <a:r>
              <a:rPr lang="zh-CN" altLang="en-US" sz="2400" dirty="0"/>
              <a:t>产品愿景（核心定位）</a:t>
            </a:r>
            <a:endParaRPr lang="en-US" altLang="zh-CN" sz="2400" dirty="0"/>
          </a:p>
          <a:p>
            <a:r>
              <a:rPr lang="zh-CN" altLang="en-US" sz="2400" dirty="0"/>
              <a:t>商业机会（盈利模式等）</a:t>
            </a:r>
            <a:endParaRPr lang="en-US" altLang="zh-CN" sz="2400" dirty="0"/>
          </a:p>
          <a:p>
            <a:r>
              <a:rPr lang="zh-CN" altLang="en-US" sz="2400" dirty="0"/>
              <a:t>用户分析（用户画像等）</a:t>
            </a:r>
            <a:endParaRPr lang="en-US" altLang="zh-CN" sz="2400" dirty="0"/>
          </a:p>
          <a:p>
            <a:r>
              <a:rPr lang="zh-CN" altLang="en-US" sz="2400" dirty="0"/>
              <a:t>技术可行性分析（语言、框架等）</a:t>
            </a:r>
            <a:endParaRPr lang="en-US" altLang="zh-CN" sz="2400" dirty="0"/>
          </a:p>
          <a:p>
            <a:r>
              <a:rPr lang="zh-CN" altLang="en-US" sz="2400" dirty="0"/>
              <a:t>资源分析（资金、设备、人力等）</a:t>
            </a:r>
            <a:endParaRPr lang="en-US" altLang="zh-CN" sz="2400" dirty="0"/>
          </a:p>
          <a:p>
            <a:r>
              <a:rPr lang="zh-CN" altLang="en-US" sz="2400" dirty="0"/>
              <a:t>风险分析（贯穿整个项目的风险）</a:t>
            </a:r>
            <a:endParaRPr lang="en-US" altLang="zh-CN" sz="2400" dirty="0"/>
          </a:p>
          <a:p>
            <a:r>
              <a:rPr lang="zh-CN" altLang="en-US" sz="2400" dirty="0"/>
              <a:t>收益分析（净现值分析）</a:t>
            </a:r>
            <a:endParaRPr lang="zh-CN" altLang="en-US" sz="2400" dirty="0"/>
          </a:p>
          <a:p>
            <a:r>
              <a:rPr lang="en-US" altLang="zh-CN" sz="2400" dirty="0"/>
              <a:t>...</a:t>
            </a:r>
            <a:endParaRPr lang="en-US" altLang="zh-CN" sz="2400" dirty="0"/>
          </a:p>
          <a:p>
            <a:endParaRPr lang="zh-CN" altLang="en-US" sz="24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770030" y="1829402"/>
            <a:ext cx="8876241" cy="5740104"/>
            <a:chOff x="-1109241" y="1045630"/>
            <a:chExt cx="8876241" cy="5740104"/>
          </a:xfrm>
        </p:grpSpPr>
        <p:pic>
          <p:nvPicPr>
            <p:cNvPr id="6" name="Picture 2" descr="产品流程"/>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1109241" y="1045630"/>
              <a:ext cx="8876241" cy="21887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1784" y="6555864"/>
              <a:ext cx="2252980" cy="229870"/>
            </a:xfrm>
            <a:prstGeom prst="rect">
              <a:avLst/>
            </a:prstGeom>
            <a:noFill/>
          </p:spPr>
          <p:txBody>
            <a:bodyPr wrap="none" rtlCol="0">
              <a:spAutoFit/>
            </a:bodyPr>
            <a:lstStyle/>
            <a:p>
              <a:r>
                <a:rPr lang="zh-CN" altLang="en-US" sz="900" dirty="0"/>
                <a:t>本图引自：</a:t>
              </a:r>
              <a:r>
                <a:rPr lang="en-US" altLang="zh-CN" sz="900" dirty="0"/>
                <a:t> http://tangjie.me/blog/33.html</a:t>
              </a:r>
              <a:endParaRPr lang="zh-CN" altLang="en-US" sz="900" dirty="0"/>
            </a:p>
          </p:txBody>
        </p:sp>
      </p:grpSp>
      <p:sp>
        <p:nvSpPr>
          <p:cNvPr id="2" name="标题 1"/>
          <p:cNvSpPr>
            <a:spLocks noGrp="1"/>
          </p:cNvSpPr>
          <p:nvPr>
            <p:ph type="title"/>
          </p:nvPr>
        </p:nvSpPr>
        <p:spPr>
          <a:xfrm>
            <a:off x="473076" y="310833"/>
            <a:ext cx="11360149" cy="647700"/>
          </a:xfrm>
        </p:spPr>
        <p:txBody>
          <a:bodyPr/>
          <a:lstStyle/>
          <a:p>
            <a:r>
              <a:rPr lang="zh-CN" altLang="en-US" dirty="0"/>
              <a:t>产品构思</a:t>
            </a:r>
            <a:r>
              <a:rPr lang="en-US" altLang="zh-CN" dirty="0"/>
              <a:t>(</a:t>
            </a:r>
            <a:r>
              <a:rPr lang="zh-CN" altLang="en-US" dirty="0"/>
              <a:t>商业论证</a:t>
            </a:r>
            <a:r>
              <a:rPr lang="en-US" altLang="zh-CN" dirty="0"/>
              <a:t>)</a:t>
            </a:r>
            <a:r>
              <a:rPr lang="zh-CN" altLang="en-US" dirty="0"/>
              <a:t>示例</a:t>
            </a:r>
            <a:endParaRPr lang="zh-CN" altLang="en-US" dirty="0"/>
          </a:p>
        </p:txBody>
      </p:sp>
      <p:sp>
        <p:nvSpPr>
          <p:cNvPr id="3" name="内容占位符 2"/>
          <p:cNvSpPr>
            <a:spLocks noGrp="1"/>
          </p:cNvSpPr>
          <p:nvPr>
            <p:ph idx="1"/>
          </p:nvPr>
        </p:nvSpPr>
        <p:spPr>
          <a:xfrm>
            <a:off x="472440" y="1228090"/>
            <a:ext cx="9871710" cy="5074920"/>
          </a:xfrm>
        </p:spPr>
        <p:txBody>
          <a:bodyPr/>
          <a:lstStyle/>
          <a:p>
            <a:r>
              <a:rPr lang="zh-CN" altLang="en-US" sz="2400" dirty="0"/>
              <a:t>将如上分析汇总为统一规范文档即可。</a:t>
            </a:r>
            <a:endParaRPr lang="zh-CN" altLang="en-US" sz="2400" dirty="0"/>
          </a:p>
        </p:txBody>
      </p:sp>
      <p:sp>
        <p:nvSpPr>
          <p:cNvPr id="4" name="Rectangle 5"/>
          <p:cNvSpPr>
            <a:spLocks noChangeArrowheads="1"/>
          </p:cNvSpPr>
          <p:nvPr/>
        </p:nvSpPr>
        <p:spPr bwMode="auto">
          <a:xfrm>
            <a:off x="3050488" y="4719881"/>
            <a:ext cx="5951998" cy="1237561"/>
          </a:xfrm>
          <a:prstGeom prst="rect">
            <a:avLst/>
          </a:prstGeom>
          <a:solidFill>
            <a:schemeClr val="bg1"/>
          </a:solidFill>
          <a:ln w="9525">
            <a:solidFill>
              <a:schemeClr val="tx1"/>
            </a:solidFill>
            <a:miter lim="800000"/>
          </a:ln>
          <a:effectLst/>
        </p:spPr>
        <p:txBody>
          <a:bodyPr wrap="none" anchor="ctr"/>
          <a:lstStyle/>
          <a:p>
            <a:r>
              <a:rPr lang="zh-CN" altLang="en-US" sz="2400" b="1" dirty="0">
                <a:solidFill>
                  <a:srgbClr val="FF0000"/>
                </a:solidFill>
              </a:rPr>
              <a:t>不一定全部都做，也不一定都做的很详细。</a:t>
            </a:r>
            <a:endParaRPr lang="en-US" altLang="zh-CN" sz="2400" b="1" dirty="0">
              <a:solidFill>
                <a:srgbClr val="FF0000"/>
              </a:solidFill>
            </a:endParaRPr>
          </a:p>
          <a:p>
            <a:r>
              <a:rPr lang="zh-CN" altLang="en-US" sz="2400" b="1" dirty="0">
                <a:solidFill>
                  <a:srgbClr val="FF0000"/>
                </a:solidFill>
              </a:rPr>
              <a:t>能达到决策依据即可，快速行动是王道。</a:t>
            </a:r>
            <a:endParaRPr lang="zh-CN" altLang="en-US" sz="2400" b="1" dirty="0">
              <a:solidFill>
                <a:srgbClr val="FF0000"/>
              </a:solidFill>
            </a:endParaRPr>
          </a:p>
        </p:txBody>
      </p:sp>
      <p:sp>
        <p:nvSpPr>
          <p:cNvPr id="9" name="笑脸 8"/>
          <p:cNvSpPr/>
          <p:nvPr/>
        </p:nvSpPr>
        <p:spPr bwMode="auto">
          <a:xfrm>
            <a:off x="4666979" y="2335941"/>
            <a:ext cx="587829" cy="587829"/>
          </a:xfrm>
          <a:prstGeom prst="smileyFac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zh-CN" altLang="en-US" dirty="0"/>
              <a:t>产品原型做什么？</a:t>
            </a:r>
            <a:endParaRPr lang="zh-CN" altLang="en-US" dirty="0"/>
          </a:p>
        </p:txBody>
      </p:sp>
      <p:sp>
        <p:nvSpPr>
          <p:cNvPr id="3" name="内容占位符 2"/>
          <p:cNvSpPr>
            <a:spLocks noGrp="1"/>
          </p:cNvSpPr>
          <p:nvPr>
            <p:ph idx="1"/>
          </p:nvPr>
        </p:nvSpPr>
        <p:spPr>
          <a:xfrm>
            <a:off x="473075" y="1162685"/>
            <a:ext cx="9871075" cy="4313555"/>
          </a:xfrm>
        </p:spPr>
        <p:txBody>
          <a:bodyPr/>
          <a:lstStyle/>
          <a:p>
            <a:r>
              <a:rPr lang="zh-CN" altLang="en-US" sz="2400" dirty="0"/>
              <a:t>这个阶段主要是界面原型，帮助决策者了解产品如何为用户提供服务，提供哪些主要的功能。</a:t>
            </a:r>
            <a:endParaRPr lang="en-US" altLang="zh-CN" sz="2400" dirty="0"/>
          </a:p>
          <a:p>
            <a:pPr lvl="1"/>
            <a:r>
              <a:rPr lang="zh-CN" altLang="en-US" sz="2000" dirty="0"/>
              <a:t>注意：这里的界面原型只包含最核心的部分，能够说明产品特性即可</a:t>
            </a:r>
            <a:endParaRPr lang="zh-CN" altLang="en-US" sz="2000" dirty="0"/>
          </a:p>
        </p:txBody>
      </p:sp>
      <p:pic>
        <p:nvPicPr>
          <p:cNvPr id="4" name="图片 3" descr="E:\教学资料\项目管理\参考资料\原型设计.png原型设计"/>
          <p:cNvPicPr>
            <a:picLocks noChangeAspect="1"/>
          </p:cNvPicPr>
          <p:nvPr/>
        </p:nvPicPr>
        <p:blipFill>
          <a:blip r:embed="rId1"/>
          <a:srcRect/>
          <a:stretch>
            <a:fillRect/>
          </a:stretch>
        </p:blipFill>
        <p:spPr>
          <a:xfrm>
            <a:off x="1557020" y="2482850"/>
            <a:ext cx="9221470" cy="432244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40043"/>
            <a:ext cx="11360149" cy="647700"/>
          </a:xfrm>
        </p:spPr>
        <p:txBody>
          <a:bodyPr/>
          <a:lstStyle/>
          <a:p>
            <a:r>
              <a:rPr lang="zh-CN" altLang="en-US" dirty="0"/>
              <a:t>产品构思的批准</a:t>
            </a:r>
            <a:endParaRPr lang="zh-CN" altLang="en-US" dirty="0"/>
          </a:p>
        </p:txBody>
      </p:sp>
      <p:sp>
        <p:nvSpPr>
          <p:cNvPr id="3" name="内容占位符 2"/>
          <p:cNvSpPr>
            <a:spLocks noGrp="1"/>
          </p:cNvSpPr>
          <p:nvPr>
            <p:ph idx="1"/>
          </p:nvPr>
        </p:nvSpPr>
        <p:spPr>
          <a:xfrm>
            <a:off x="473075" y="1276985"/>
            <a:ext cx="10034270" cy="4313555"/>
          </a:xfrm>
        </p:spPr>
        <p:txBody>
          <a:bodyPr/>
          <a:lstStyle/>
          <a:p>
            <a:r>
              <a:rPr lang="zh-CN" altLang="en-US" sz="2400" dirty="0"/>
              <a:t>管理层将依据产品构思和产品原型决策是否对新产品立项研发，结果通常是：</a:t>
            </a:r>
            <a:endParaRPr lang="en-US" altLang="zh-CN" sz="2400" dirty="0"/>
          </a:p>
          <a:p>
            <a:pPr lvl="1"/>
            <a:r>
              <a:rPr lang="zh-CN" altLang="en-US" sz="2200" dirty="0"/>
              <a:t>批准，进入立项启动；</a:t>
            </a:r>
            <a:endParaRPr lang="en-US" altLang="zh-CN" sz="2200" dirty="0"/>
          </a:p>
          <a:p>
            <a:pPr lvl="1"/>
            <a:r>
              <a:rPr lang="zh-CN" altLang="en-US" sz="2200" dirty="0"/>
              <a:t>不批准；</a:t>
            </a:r>
            <a:endParaRPr lang="en-US" altLang="zh-CN" sz="2200" dirty="0"/>
          </a:p>
          <a:p>
            <a:pPr lvl="1"/>
            <a:r>
              <a:rPr lang="zh-CN" altLang="en-US" sz="2200" dirty="0"/>
              <a:t>提出需要完善的问题，延期再审批；</a:t>
            </a:r>
            <a:endParaRPr lang="zh-CN" altLang="en-US" sz="22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40043"/>
            <a:ext cx="11360149" cy="647700"/>
          </a:xfrm>
        </p:spPr>
        <p:txBody>
          <a:bodyPr/>
          <a:lstStyle/>
          <a:p>
            <a:r>
              <a:rPr lang="zh-CN" altLang="en-US" dirty="0"/>
              <a:t>试练、作业</a:t>
            </a:r>
            <a:endParaRPr lang="zh-CN" altLang="en-US" dirty="0"/>
          </a:p>
        </p:txBody>
      </p:sp>
      <p:sp>
        <p:nvSpPr>
          <p:cNvPr id="3" name="内容占位符 2"/>
          <p:cNvSpPr>
            <a:spLocks noGrp="1"/>
          </p:cNvSpPr>
          <p:nvPr>
            <p:ph idx="1"/>
          </p:nvPr>
        </p:nvSpPr>
        <p:spPr>
          <a:xfrm>
            <a:off x="472440" y="1369060"/>
            <a:ext cx="11287760" cy="4890770"/>
          </a:xfrm>
        </p:spPr>
        <p:txBody>
          <a:bodyPr/>
          <a:lstStyle/>
          <a:p>
            <a:pPr marL="180975" lvl="1" indent="-180975">
              <a:buFont typeface="Wingdings" panose="05000000000000000000" pitchFamily="2" charset="2"/>
              <a:buChar char="§"/>
            </a:pPr>
            <a:r>
              <a:rPr lang="zh-CN" altLang="en-US" sz="2400" dirty="0"/>
              <a:t>背景</a:t>
            </a:r>
            <a:endParaRPr lang="en-US" altLang="zh-CN" sz="2400" dirty="0"/>
          </a:p>
          <a:p>
            <a:pPr marL="457200" lvl="2" indent="-180975">
              <a:buFont typeface="Wingdings" panose="05000000000000000000" pitchFamily="2" charset="2"/>
              <a:buChar char="§"/>
            </a:pPr>
            <a:r>
              <a:rPr lang="zh-CN" altLang="en-US" sz="2000" dirty="0"/>
              <a:t>某市拥有几十所大学、职技学校，学生数量达到几十万，每天有大量的消费需求：日用品、礼品、电子产品、运动产品等；</a:t>
            </a:r>
            <a:endParaRPr lang="en-US" altLang="zh-CN" sz="2000" dirty="0"/>
          </a:p>
          <a:p>
            <a:pPr marL="457200" lvl="2" indent="-180975">
              <a:buFont typeface="Wingdings" panose="05000000000000000000" pitchFamily="2" charset="2"/>
              <a:buChar char="§"/>
            </a:pPr>
            <a:r>
              <a:rPr lang="zh-CN" altLang="en-US" sz="2000" dirty="0"/>
              <a:t>某市拥有全国排名前十的小商品批发市场，物品丰富、货源充足、价格低廉、引领消费前沿、辐射周边省市的零售商家；</a:t>
            </a:r>
            <a:endParaRPr lang="en-US" altLang="zh-CN" sz="2000" dirty="0"/>
          </a:p>
          <a:p>
            <a:pPr marL="457200" lvl="2" indent="-180975">
              <a:buFont typeface="Wingdings" panose="05000000000000000000" pitchFamily="2" charset="2"/>
              <a:buChar char="§"/>
            </a:pPr>
            <a:r>
              <a:rPr lang="zh-CN" altLang="en-US" sz="2000" dirty="0"/>
              <a:t>学生利用互联网和移动终端完成电子购物的意识和习惯已非常成熟，电子购物的便捷、物美价廉、货物丰富时尚等特点是传统校内商店无法比拟的；</a:t>
            </a:r>
            <a:endParaRPr lang="en-US" altLang="zh-CN" sz="2000" dirty="0"/>
          </a:p>
          <a:p>
            <a:pPr marL="180975" lvl="1" indent="-180975">
              <a:buFont typeface="Wingdings" panose="05000000000000000000" pitchFamily="2" charset="2"/>
              <a:buChar char="§"/>
            </a:pPr>
            <a:r>
              <a:rPr lang="zh-CN" altLang="en-US" sz="2400" dirty="0"/>
              <a:t>小组讨论完成：</a:t>
            </a:r>
            <a:endParaRPr lang="en-US" altLang="zh-CN" sz="2400" dirty="0"/>
          </a:p>
          <a:p>
            <a:pPr lvl="2"/>
            <a:r>
              <a:rPr lang="zh-CN" altLang="en-US" sz="2200" dirty="0">
                <a:solidFill>
                  <a:srgbClr val="FF0000"/>
                </a:solidFill>
              </a:rPr>
              <a:t>基于如上的背景机会，形成新产品的构思和产品原型（也可团队自主创意产品），课上选几个小组分享</a:t>
            </a:r>
            <a:endParaRPr lang="en-US" altLang="zh-CN" sz="2200" dirty="0">
              <a:solidFill>
                <a:srgbClr val="FF0000"/>
              </a:solidFill>
            </a:endParaRPr>
          </a:p>
          <a:p>
            <a:pPr lvl="2"/>
            <a:r>
              <a:rPr lang="zh-CN" altLang="en-US" sz="2400" b="1" dirty="0">
                <a:solidFill>
                  <a:srgbClr val="FF0000"/>
                </a:solidFill>
              </a:rPr>
              <a:t>课后小组共同完成这个作业，成果保留，后续的所有练习依此扩展</a:t>
            </a:r>
            <a:endParaRPr lang="en-US" altLang="zh-CN" sz="2200" dirty="0">
              <a:solidFill>
                <a:srgbClr val="FF0000"/>
              </a:solidFill>
            </a:endParaRPr>
          </a:p>
          <a:p>
            <a:pPr lvl="2"/>
            <a:endParaRPr lang="zh-CN" altLang="en-US" sz="2200" b="1" dirty="0">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zh-CN" altLang="en-US" dirty="0"/>
              <a:t>项目启动</a:t>
            </a:r>
            <a:endParaRPr lang="zh-CN" altLang="en-US" dirty="0"/>
          </a:p>
        </p:txBody>
      </p:sp>
      <p:pic>
        <p:nvPicPr>
          <p:cNvPr id="4" name="内容占位符 4"/>
          <p:cNvPicPr>
            <a:picLocks noChangeAspect="1"/>
          </p:cNvPicPr>
          <p:nvPr/>
        </p:nvPicPr>
        <p:blipFill>
          <a:blip r:embed="rId1">
            <a:extLst>
              <a:ext uri="{28A0092B-C50C-407E-A947-70E740481C1C}">
                <a14:useLocalDpi xmlns:a14="http://schemas.microsoft.com/office/drawing/2010/main" val="0"/>
              </a:ext>
            </a:extLst>
          </a:blip>
          <a:stretch>
            <a:fillRect/>
          </a:stretch>
        </p:blipFill>
        <p:spPr bwMode="auto">
          <a:xfrm>
            <a:off x="1430655" y="1209675"/>
            <a:ext cx="9444990" cy="5549265"/>
          </a:xfrm>
          <a:prstGeom prst="rect">
            <a:avLst/>
          </a:prstGeom>
          <a:noFill/>
          <a:ln w="9525">
            <a:noFill/>
            <a:miter lim="800000"/>
            <a:headEnd/>
            <a:tailEnd/>
          </a:ln>
        </p:spPr>
      </p:pic>
      <p:sp>
        <p:nvSpPr>
          <p:cNvPr id="6" name="圆角矩形 5"/>
          <p:cNvSpPr/>
          <p:nvPr/>
        </p:nvSpPr>
        <p:spPr bwMode="auto">
          <a:xfrm>
            <a:off x="6552293" y="1613130"/>
            <a:ext cx="4261756" cy="5029200"/>
          </a:xfrm>
          <a:prstGeom prst="roundRect">
            <a:avLst/>
          </a:prstGeom>
          <a:noFill/>
          <a:ln w="2857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42583"/>
            <a:ext cx="11360149" cy="647700"/>
          </a:xfrm>
        </p:spPr>
        <p:txBody>
          <a:bodyPr/>
          <a:lstStyle/>
          <a:p>
            <a:r>
              <a:rPr lang="zh-CN" altLang="en-US" dirty="0"/>
              <a:t>项目启动</a:t>
            </a:r>
            <a:endParaRPr lang="zh-CN" altLang="en-US" dirty="0"/>
          </a:p>
        </p:txBody>
      </p:sp>
      <p:sp>
        <p:nvSpPr>
          <p:cNvPr id="3" name="内容占位符 2"/>
          <p:cNvSpPr>
            <a:spLocks noGrp="1"/>
          </p:cNvSpPr>
          <p:nvPr>
            <p:ph idx="1"/>
          </p:nvPr>
        </p:nvSpPr>
        <p:spPr/>
        <p:txBody>
          <a:bodyPr/>
          <a:lstStyle/>
          <a:p>
            <a:r>
              <a:rPr lang="zh-CN" altLang="en-US" sz="2400" dirty="0"/>
              <a:t>如果</a:t>
            </a:r>
            <a:r>
              <a:rPr lang="zh-CN" altLang="en-US" sz="2400" dirty="0">
                <a:solidFill>
                  <a:srgbClr val="FF0000"/>
                </a:solidFill>
              </a:rPr>
              <a:t>得到客户合同或管理层的批准</a:t>
            </a:r>
            <a:r>
              <a:rPr lang="zh-CN" altLang="en-US" sz="2400" dirty="0"/>
              <a:t>，就可能开始项目启动的相关工作了，包括：</a:t>
            </a:r>
            <a:endParaRPr lang="en-US" altLang="zh-CN" sz="2400" dirty="0"/>
          </a:p>
        </p:txBody>
      </p:sp>
      <p:grpSp>
        <p:nvGrpSpPr>
          <p:cNvPr id="6" name="组合 6"/>
          <p:cNvGrpSpPr/>
          <p:nvPr/>
        </p:nvGrpSpPr>
        <p:grpSpPr>
          <a:xfrm>
            <a:off x="5370651" y="3193203"/>
            <a:ext cx="2992999" cy="2248517"/>
            <a:chOff x="2755341" y="2270301"/>
            <a:chExt cx="2992999" cy="2248517"/>
          </a:xfrm>
        </p:grpSpPr>
        <p:sp>
          <p:nvSpPr>
            <p:cNvPr id="1026" name="AutoShape 2"/>
            <p:cNvSpPr>
              <a:spLocks noChangeArrowheads="1"/>
            </p:cNvSpPr>
            <p:nvPr/>
          </p:nvSpPr>
          <p:spPr bwMode="auto">
            <a:xfrm>
              <a:off x="4643438" y="3071811"/>
              <a:ext cx="1104902" cy="55888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FF"/>
            </a:solidFill>
            <a:ln w="9525">
              <a:solidFill>
                <a:srgbClr val="000000"/>
              </a:solidFill>
              <a:miter lim="800000"/>
            </a:ln>
          </p:spPr>
          <p:txBody>
            <a:bodyPr vert="horz" wrap="square" lIns="91440" tIns="45720" rIns="91440" bIns="45720" numCol="1" anchor="t" anchorCtr="0" compatLnSpc="1"/>
            <a:p>
              <a:endParaRPr lang="zh-CN" altLang="en-US"/>
            </a:p>
          </p:txBody>
        </p:sp>
        <p:sp>
          <p:nvSpPr>
            <p:cNvPr id="1027" name="Arc 3"/>
            <p:cNvSpPr/>
            <p:nvPr/>
          </p:nvSpPr>
          <p:spPr bwMode="auto">
            <a:xfrm rot="2673957">
              <a:off x="2755341" y="2270301"/>
              <a:ext cx="2222652" cy="224851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ln>
          </p:spPr>
          <p:txBody>
            <a:bodyPr vert="horz" wrap="square" lIns="91440" tIns="45720" rIns="91440" bIns="45720" numCol="1" anchor="t" anchorCtr="0" compatLnSpc="1"/>
            <a:p>
              <a:endParaRPr lang="zh-CN" altLang="en-US"/>
            </a:p>
          </p:txBody>
        </p:sp>
      </p:grpSp>
      <p:grpSp>
        <p:nvGrpSpPr>
          <p:cNvPr id="7" name="Group 4"/>
          <p:cNvGrpSpPr/>
          <p:nvPr/>
        </p:nvGrpSpPr>
        <p:grpSpPr bwMode="auto">
          <a:xfrm>
            <a:off x="8447405" y="3780790"/>
            <a:ext cx="2975610" cy="1000125"/>
            <a:chOff x="8805" y="12391"/>
            <a:chExt cx="1665" cy="1095"/>
          </a:xfrm>
        </p:grpSpPr>
        <p:sp>
          <p:nvSpPr>
            <p:cNvPr id="1029" name="Rectangle 5"/>
            <p:cNvSpPr>
              <a:spLocks noChangeArrowheads="1"/>
            </p:cNvSpPr>
            <p:nvPr/>
          </p:nvSpPr>
          <p:spPr bwMode="auto">
            <a:xfrm>
              <a:off x="8805" y="12391"/>
              <a:ext cx="1665" cy="1095"/>
            </a:xfrm>
            <a:prstGeom prst="rect">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
              <a:endParaRPr lang="zh-CN" altLang="en-US" sz="3200" dirty="0">
                <a:solidFill>
                  <a:srgbClr val="FF0000"/>
                </a:solidFill>
              </a:endParaRPr>
            </a:p>
          </p:txBody>
        </p:sp>
        <p:sp>
          <p:nvSpPr>
            <p:cNvPr id="1030" name="Text Box 6"/>
            <p:cNvSpPr txBox="1">
              <a:spLocks noChangeArrowheads="1"/>
            </p:cNvSpPr>
            <p:nvPr/>
          </p:nvSpPr>
          <p:spPr bwMode="auto">
            <a:xfrm>
              <a:off x="8985" y="12616"/>
              <a:ext cx="1320" cy="720"/>
            </a:xfrm>
            <a:prstGeom prst="rect">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28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项目启动大会</a:t>
              </a:r>
              <a:endParaRPr kumimoji="0" lang="zh-CN" sz="3200" b="0"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p:txBody>
        </p:sp>
      </p:grpSp>
      <p:pic>
        <p:nvPicPr>
          <p:cNvPr id="8" name="图片 7" descr="E:\教学资料\项目管理\参考资料\项目启动.png项目启动"/>
          <p:cNvPicPr>
            <a:picLocks noChangeAspect="1"/>
          </p:cNvPicPr>
          <p:nvPr/>
        </p:nvPicPr>
        <p:blipFill>
          <a:blip r:embed="rId1"/>
          <a:srcRect/>
          <a:stretch>
            <a:fillRect/>
          </a:stretch>
        </p:blipFill>
        <p:spPr>
          <a:xfrm>
            <a:off x="1444625" y="2306955"/>
            <a:ext cx="4791075" cy="3933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5771" y="313373"/>
            <a:ext cx="11360149" cy="647700"/>
          </a:xfrm>
        </p:spPr>
        <p:txBody>
          <a:bodyPr/>
          <a:lstStyle/>
          <a:p>
            <a:r>
              <a:rPr lang="zh-CN" altLang="en-US" dirty="0"/>
              <a:t>任命项目经理</a:t>
            </a:r>
            <a:endParaRPr lang="zh-CN" altLang="en-US" dirty="0"/>
          </a:p>
        </p:txBody>
      </p:sp>
      <p:sp>
        <p:nvSpPr>
          <p:cNvPr id="3" name="内容占位符 2"/>
          <p:cNvSpPr>
            <a:spLocks noGrp="1"/>
          </p:cNvSpPr>
          <p:nvPr>
            <p:ph idx="1"/>
          </p:nvPr>
        </p:nvSpPr>
        <p:spPr/>
        <p:txBody>
          <a:bodyPr/>
          <a:lstStyle/>
          <a:p>
            <a:r>
              <a:rPr lang="zh-CN" altLang="en-US" sz="2400" dirty="0"/>
              <a:t>需要考虑的因素</a:t>
            </a:r>
            <a:endParaRPr lang="en-US" altLang="zh-CN" sz="2400" dirty="0"/>
          </a:p>
          <a:p>
            <a:pPr lvl="1"/>
            <a:r>
              <a:rPr lang="zh-CN" altLang="en-US" sz="2000" dirty="0"/>
              <a:t>背景和经验</a:t>
            </a:r>
            <a:endParaRPr lang="en-US" altLang="zh-CN" sz="2000" dirty="0"/>
          </a:p>
          <a:p>
            <a:pPr lvl="1"/>
            <a:r>
              <a:rPr lang="zh-CN" altLang="en-US" sz="2000" dirty="0"/>
              <a:t>项目管理能力</a:t>
            </a:r>
            <a:endParaRPr lang="en-US" altLang="zh-CN" sz="2000" dirty="0"/>
          </a:p>
          <a:p>
            <a:pPr lvl="1"/>
            <a:r>
              <a:rPr lang="zh-CN" altLang="en-US" sz="2000" dirty="0"/>
              <a:t>处理人际关系的能力</a:t>
            </a:r>
            <a:endParaRPr lang="zh-CN" altLang="en-US" sz="2000" dirty="0"/>
          </a:p>
          <a:p>
            <a:pPr lvl="1"/>
            <a:r>
              <a:rPr lang="zh-CN" altLang="en-US" sz="2000" dirty="0"/>
              <a:t>专业技术</a:t>
            </a:r>
            <a:r>
              <a:rPr lang="en-US" altLang="zh-CN" sz="2000" dirty="0"/>
              <a:t>[</a:t>
            </a:r>
            <a:r>
              <a:rPr lang="zh-CN" altLang="en-US" sz="2000" dirty="0"/>
              <a:t>非必要条件</a:t>
            </a:r>
            <a:r>
              <a:rPr lang="en-US" altLang="zh-CN" sz="2000" dirty="0"/>
              <a:t>]</a:t>
            </a:r>
            <a:endParaRPr lang="en-US" altLang="zh-CN" sz="2000" dirty="0"/>
          </a:p>
          <a:p>
            <a:pPr lvl="1"/>
            <a:r>
              <a:rPr lang="en-US" altLang="zh-CN" sz="2000" dirty="0"/>
              <a:t>…… </a:t>
            </a:r>
            <a:endParaRPr lang="en-US" altLang="zh-CN" sz="2000" dirty="0"/>
          </a:p>
          <a:p>
            <a:r>
              <a:rPr lang="zh-CN" altLang="en-US" sz="2400" dirty="0"/>
              <a:t>企业通过发布</a:t>
            </a:r>
            <a:r>
              <a:rPr lang="en-US" altLang="zh-CN" sz="2400" dirty="0"/>
              <a:t>《</a:t>
            </a:r>
            <a:r>
              <a:rPr lang="zh-CN" altLang="en-US" sz="2400" dirty="0"/>
              <a:t>项目章程</a:t>
            </a:r>
            <a:r>
              <a:rPr lang="en-US" altLang="zh-CN" sz="2400" dirty="0"/>
              <a:t>》</a:t>
            </a:r>
            <a:r>
              <a:rPr lang="zh-CN" altLang="en-US" sz="2400" dirty="0"/>
              <a:t>确立项目经理的地位，通告各部门和相关人员给予支持配合（名正言顺）</a:t>
            </a:r>
            <a:endParaRPr lang="en-US" altLang="zh-CN" sz="2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282893"/>
            <a:ext cx="11360149" cy="647700"/>
          </a:xfrm>
        </p:spPr>
        <p:txBody>
          <a:bodyPr/>
          <a:lstStyle/>
          <a:p>
            <a:r>
              <a:rPr lang="zh-CN" altLang="en-US" dirty="0"/>
              <a:t>组建项目核心团队</a:t>
            </a:r>
            <a:endParaRPr lang="zh-CN" altLang="en-US" dirty="0"/>
          </a:p>
        </p:txBody>
      </p:sp>
      <p:sp>
        <p:nvSpPr>
          <p:cNvPr id="3" name="内容占位符 2"/>
          <p:cNvSpPr>
            <a:spLocks noGrp="1"/>
          </p:cNvSpPr>
          <p:nvPr>
            <p:ph idx="1"/>
          </p:nvPr>
        </p:nvSpPr>
        <p:spPr/>
        <p:txBody>
          <a:bodyPr/>
          <a:lstStyle/>
          <a:p>
            <a:r>
              <a:rPr lang="zh-CN" altLang="en-US" sz="2400" dirty="0"/>
              <a:t>项目经理</a:t>
            </a:r>
            <a:endParaRPr lang="en-US" altLang="zh-CN" sz="2400" dirty="0"/>
          </a:p>
          <a:p>
            <a:r>
              <a:rPr lang="zh-CN" altLang="en-US" sz="2400" dirty="0"/>
              <a:t>需求专家</a:t>
            </a:r>
            <a:r>
              <a:rPr lang="en-US" altLang="zh-CN" sz="2400" dirty="0"/>
              <a:t>(</a:t>
            </a:r>
            <a:r>
              <a:rPr lang="zh-CN" altLang="en-US" sz="2400" dirty="0"/>
              <a:t>及客户代表</a:t>
            </a:r>
            <a:r>
              <a:rPr lang="en-US" altLang="zh-CN" sz="2400" dirty="0"/>
              <a:t>) </a:t>
            </a:r>
            <a:r>
              <a:rPr lang="zh-CN" altLang="en-US" sz="2400" dirty="0"/>
              <a:t>或产品经理</a:t>
            </a:r>
            <a:endParaRPr lang="en-US" altLang="zh-CN" sz="2400" dirty="0"/>
          </a:p>
          <a:p>
            <a:r>
              <a:rPr lang="zh-CN" altLang="en-US" sz="2400" dirty="0"/>
              <a:t>软件架构师</a:t>
            </a:r>
            <a:r>
              <a:rPr lang="en-US" altLang="zh-CN" sz="2400"/>
              <a:t>/UE</a:t>
            </a:r>
            <a:r>
              <a:rPr lang="zh-CN" altLang="en-US" sz="2400"/>
              <a:t>设计</a:t>
            </a:r>
            <a:r>
              <a:rPr lang="zh-CN" altLang="en-US" sz="2400" dirty="0"/>
              <a:t>专家</a:t>
            </a:r>
            <a:endParaRPr lang="en-US" altLang="zh-CN" sz="2400" dirty="0"/>
          </a:p>
          <a:p>
            <a:r>
              <a:rPr lang="zh-CN" altLang="en-US" sz="2400" dirty="0"/>
              <a:t>质量（测试）专家</a:t>
            </a:r>
            <a:endParaRPr lang="en-US" altLang="zh-CN" sz="2400" dirty="0"/>
          </a:p>
          <a:p>
            <a:r>
              <a:rPr lang="en-US" altLang="zh-CN" sz="2400" dirty="0"/>
              <a:t>[</a:t>
            </a:r>
            <a:r>
              <a:rPr lang="zh-CN" altLang="en-US" sz="2400" dirty="0"/>
              <a:t>采购负责人</a:t>
            </a:r>
            <a:r>
              <a:rPr lang="en-US" altLang="zh-CN" sz="2400" dirty="0"/>
              <a:t>]</a:t>
            </a:r>
            <a:endParaRPr lang="en-US" altLang="zh-CN" sz="2400" dirty="0"/>
          </a:p>
          <a:p>
            <a:endParaRPr lang="en-US" altLang="zh-CN"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项目来源</a:t>
            </a:r>
            <a:endParaRPr lang="zh-CN" altLang="en-US" dirty="0"/>
          </a:p>
        </p:txBody>
      </p:sp>
      <p:pic>
        <p:nvPicPr>
          <p:cNvPr id="4" name="内容占位符 4"/>
          <p:cNvPicPr>
            <a:picLocks noChangeAspect="1"/>
          </p:cNvPicPr>
          <p:nvPr/>
        </p:nvPicPr>
        <p:blipFill>
          <a:blip r:embed="rId1">
            <a:extLst>
              <a:ext uri="{28A0092B-C50C-407E-A947-70E740481C1C}">
                <a14:useLocalDpi xmlns:a14="http://schemas.microsoft.com/office/drawing/2010/main" val="0"/>
              </a:ext>
            </a:extLst>
          </a:blip>
          <a:stretch>
            <a:fillRect/>
          </a:stretch>
        </p:blipFill>
        <p:spPr bwMode="auto">
          <a:xfrm>
            <a:off x="1524000" y="1142365"/>
            <a:ext cx="9143999" cy="5372330"/>
          </a:xfrm>
          <a:prstGeom prst="rect">
            <a:avLst/>
          </a:prstGeom>
          <a:noFill/>
          <a:ln w="9525">
            <a:noFill/>
            <a:miter lim="800000"/>
            <a:headEnd/>
            <a:tailEnd/>
          </a:ln>
        </p:spPr>
      </p:pic>
      <p:sp>
        <p:nvSpPr>
          <p:cNvPr id="6" name="圆角矩形 5"/>
          <p:cNvSpPr/>
          <p:nvPr/>
        </p:nvSpPr>
        <p:spPr bwMode="auto">
          <a:xfrm>
            <a:off x="1654629" y="1482090"/>
            <a:ext cx="1632857" cy="50292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3373"/>
            <a:ext cx="11360149" cy="647700"/>
          </a:xfrm>
        </p:spPr>
        <p:txBody>
          <a:bodyPr/>
          <a:lstStyle/>
          <a:p>
            <a:pPr lvl="0"/>
            <a:r>
              <a:rPr lang="zh-CN" altLang="en-US" sz="2800" dirty="0"/>
              <a:t>制定里程碑进度计划</a:t>
            </a:r>
            <a:endParaRPr lang="zh-CN" altLang="en-US" sz="2800" dirty="0"/>
          </a:p>
        </p:txBody>
      </p:sp>
      <p:sp>
        <p:nvSpPr>
          <p:cNvPr id="3" name="内容占位符 2"/>
          <p:cNvSpPr>
            <a:spLocks noGrp="1"/>
          </p:cNvSpPr>
          <p:nvPr>
            <p:ph idx="1"/>
          </p:nvPr>
        </p:nvSpPr>
        <p:spPr>
          <a:noFill/>
          <a:ln w="9525">
            <a:noFill/>
            <a:miter lim="800000"/>
          </a:ln>
        </p:spPr>
        <p:txBody>
          <a:bodyPr vert="horz" wrap="square" lIns="0" tIns="0" rIns="0" bIns="0" numCol="1" anchor="t" anchorCtr="0" compatLnSpc="1"/>
          <a:lstStyle/>
          <a:p>
            <a:r>
              <a:rPr lang="zh-CN" altLang="en-US" sz="2400" dirty="0"/>
              <a:t>由结束日期逆推</a:t>
            </a:r>
            <a:endParaRPr lang="en-US" altLang="zh-CN" sz="2400" dirty="0"/>
          </a:p>
          <a:p>
            <a:r>
              <a:rPr lang="zh-CN" altLang="en-US" sz="2400" dirty="0"/>
              <a:t>粒度细到阶段里程碑（月或周）</a:t>
            </a:r>
            <a:endParaRPr lang="en-US" altLang="zh-CN" sz="2400" dirty="0"/>
          </a:p>
          <a:p>
            <a:r>
              <a:rPr lang="zh-CN" altLang="en-US" sz="2400" dirty="0"/>
              <a:t>启动阶段的工作细化到几天</a:t>
            </a:r>
            <a:endParaRPr lang="en-US" altLang="zh-CN" sz="2400" dirty="0"/>
          </a:p>
          <a:p>
            <a:pPr lvl="1"/>
            <a:endParaRPr lang="en-US" altLang="zh-CN" sz="22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3373"/>
            <a:ext cx="11360149" cy="647700"/>
          </a:xfrm>
        </p:spPr>
        <p:txBody>
          <a:bodyPr/>
          <a:lstStyle/>
          <a:p>
            <a:r>
              <a:rPr lang="zh-CN" altLang="en-US" dirty="0"/>
              <a:t>干系人分析</a:t>
            </a:r>
            <a:endParaRPr lang="zh-CN" altLang="en-US" dirty="0"/>
          </a:p>
        </p:txBody>
      </p:sp>
      <p:sp>
        <p:nvSpPr>
          <p:cNvPr id="3" name="内容占位符 2"/>
          <p:cNvSpPr>
            <a:spLocks noGrp="1"/>
          </p:cNvSpPr>
          <p:nvPr>
            <p:ph idx="1"/>
          </p:nvPr>
        </p:nvSpPr>
        <p:spPr/>
        <p:txBody>
          <a:bodyPr/>
          <a:lstStyle/>
          <a:p>
            <a:pPr>
              <a:lnSpc>
                <a:spcPct val="150000"/>
              </a:lnSpc>
            </a:pPr>
            <a:r>
              <a:rPr lang="zh-CN" altLang="en-US" sz="2400" dirty="0"/>
              <a:t>干系人</a:t>
            </a:r>
            <a:r>
              <a:rPr lang="en-US" altLang="zh-CN" sz="2400" dirty="0"/>
              <a:t>[Stakeholders]</a:t>
            </a:r>
            <a:r>
              <a:rPr lang="zh-CN" altLang="en-US" sz="2400" dirty="0"/>
              <a:t>是积极参与项目或其利益可能受项目实施或完成的积极或消极等因素影响的个人或组织（如客户、发起人、执行组织或公众）。</a:t>
            </a:r>
            <a:endParaRPr lang="zh-CN" altLang="en-US" sz="2400" dirty="0"/>
          </a:p>
          <a:p>
            <a:pPr lvl="1">
              <a:lnSpc>
                <a:spcPct val="150000"/>
              </a:lnSpc>
            </a:pPr>
            <a:r>
              <a:rPr lang="zh-CN" altLang="en-US" sz="2200" dirty="0"/>
              <a:t>识别所有受项目影响的人员或组织，并记录其利益、参与情况和对项目成功的影响力。</a:t>
            </a:r>
            <a:endParaRPr lang="en-US" altLang="zh-CN" sz="2200" dirty="0"/>
          </a:p>
          <a:p>
            <a:pPr lvl="1">
              <a:lnSpc>
                <a:spcPct val="150000"/>
              </a:lnSpc>
            </a:pPr>
            <a:r>
              <a:rPr lang="zh-CN" altLang="en-US" sz="2200" dirty="0"/>
              <a:t>思考：某校建设新校区项目，哪些组织和个人的利益将受到影响？</a:t>
            </a:r>
            <a:endParaRPr lang="zh-CN" altLang="en-US" sz="2200" dirty="0"/>
          </a:p>
          <a:p>
            <a:pPr lvl="1">
              <a:lnSpc>
                <a:spcPct val="150000"/>
              </a:lnSpc>
            </a:pPr>
            <a:r>
              <a:rPr lang="zh-CN" altLang="en-US" sz="2200" dirty="0"/>
              <a:t>校领导、教师、学生、建设施工方、材料供应方、周围商户等</a:t>
            </a:r>
            <a:endParaRPr lang="en-US" altLang="zh-CN" sz="2200" dirty="0"/>
          </a:p>
          <a:p>
            <a:pPr>
              <a:lnSpc>
                <a:spcPct val="150000"/>
              </a:lnSpc>
            </a:pP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251" y="342583"/>
            <a:ext cx="11360149" cy="647700"/>
          </a:xfrm>
        </p:spPr>
        <p:txBody>
          <a:bodyPr/>
          <a:lstStyle/>
          <a:p>
            <a:r>
              <a:rPr lang="zh-CN" altLang="en-US" dirty="0"/>
              <a:t>典型的项目干系人包括</a:t>
            </a:r>
            <a:endParaRPr lang="zh-CN" altLang="en-US" dirty="0"/>
          </a:p>
        </p:txBody>
      </p:sp>
      <p:sp>
        <p:nvSpPr>
          <p:cNvPr id="3" name="内容占位符 2"/>
          <p:cNvSpPr>
            <a:spLocks noGrp="1"/>
          </p:cNvSpPr>
          <p:nvPr>
            <p:ph idx="1"/>
          </p:nvPr>
        </p:nvSpPr>
        <p:spPr>
          <a:xfrm>
            <a:off x="476250" y="1489075"/>
            <a:ext cx="9867900" cy="4780915"/>
          </a:xfrm>
        </p:spPr>
        <p:txBody>
          <a:bodyPr/>
          <a:lstStyle/>
          <a:p>
            <a:r>
              <a:rPr lang="zh-CN" altLang="en-US" sz="2400" dirty="0"/>
              <a:t>项目发起人</a:t>
            </a:r>
            <a:r>
              <a:rPr lang="en-US" altLang="zh-CN" sz="2400" dirty="0"/>
              <a:t>[The project sponsor]</a:t>
            </a:r>
            <a:endParaRPr lang="en-US" altLang="zh-CN" sz="2400" dirty="0"/>
          </a:p>
          <a:p>
            <a:r>
              <a:rPr lang="zh-CN" altLang="en-US" sz="2400" dirty="0"/>
              <a:t>项目经理</a:t>
            </a:r>
            <a:r>
              <a:rPr lang="en-US" altLang="zh-CN" sz="2400" dirty="0"/>
              <a:t>[The project manager]</a:t>
            </a:r>
            <a:endParaRPr lang="en-US" altLang="zh-CN" sz="2400" dirty="0"/>
          </a:p>
          <a:p>
            <a:r>
              <a:rPr lang="zh-CN" altLang="en-US" sz="2400" dirty="0"/>
              <a:t>项目团队</a:t>
            </a:r>
            <a:r>
              <a:rPr lang="en-US" altLang="zh-CN" sz="2400" dirty="0"/>
              <a:t>[The project team]</a:t>
            </a:r>
            <a:endParaRPr lang="en-US" altLang="zh-CN" sz="2400" dirty="0"/>
          </a:p>
          <a:p>
            <a:r>
              <a:rPr lang="zh-CN" altLang="en-US" sz="2400" dirty="0"/>
              <a:t>支持人员</a:t>
            </a:r>
            <a:r>
              <a:rPr lang="en-US" altLang="zh-CN" sz="2400" dirty="0"/>
              <a:t>[Support staff]</a:t>
            </a:r>
            <a:endParaRPr lang="en-US" altLang="zh-CN" sz="2400" dirty="0"/>
          </a:p>
          <a:p>
            <a:r>
              <a:rPr lang="zh-CN" altLang="en-US" sz="2400" dirty="0"/>
              <a:t>客户</a:t>
            </a:r>
            <a:r>
              <a:rPr lang="en-US" altLang="zh-CN" sz="2400" dirty="0"/>
              <a:t>[Customers]</a:t>
            </a:r>
            <a:endParaRPr lang="en-US" altLang="zh-CN" sz="2400" dirty="0"/>
          </a:p>
          <a:p>
            <a:r>
              <a:rPr lang="zh-CN" altLang="en-US" sz="2400" dirty="0"/>
              <a:t>用户</a:t>
            </a:r>
            <a:r>
              <a:rPr lang="en-US" altLang="zh-CN" sz="2400" dirty="0"/>
              <a:t>[Users]</a:t>
            </a:r>
            <a:endParaRPr lang="en-US" altLang="zh-CN" sz="2400" dirty="0"/>
          </a:p>
          <a:p>
            <a:r>
              <a:rPr lang="zh-CN" altLang="en-US" sz="2400" dirty="0"/>
              <a:t>供应商</a:t>
            </a:r>
            <a:r>
              <a:rPr lang="en-US" altLang="zh-CN" sz="2400" dirty="0"/>
              <a:t>[Suppliers]</a:t>
            </a:r>
            <a:endParaRPr lang="en-US" altLang="zh-CN" sz="2400" dirty="0"/>
          </a:p>
          <a:p>
            <a:r>
              <a:rPr lang="zh-CN" altLang="en-US" sz="2400" dirty="0"/>
              <a:t>反对者</a:t>
            </a:r>
            <a:r>
              <a:rPr lang="en-US" altLang="zh-CN" sz="2400" dirty="0"/>
              <a:t>[Opponents to the project]</a:t>
            </a:r>
            <a:endParaRPr lang="en-US" altLang="zh-CN" sz="2400" dirty="0"/>
          </a:p>
          <a:p>
            <a:r>
              <a:rPr lang="en-US" altLang="zh-CN" sz="2400" dirty="0"/>
              <a:t>……</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251" y="313373"/>
            <a:ext cx="11360149" cy="647700"/>
          </a:xfrm>
        </p:spPr>
        <p:txBody>
          <a:bodyPr/>
          <a:lstStyle/>
          <a:p>
            <a:r>
              <a:rPr lang="zh-CN" altLang="en-US" dirty="0"/>
              <a:t>干系人分析方法</a:t>
            </a:r>
            <a:endParaRPr lang="zh-CN" altLang="en-US" dirty="0"/>
          </a:p>
        </p:txBody>
      </p:sp>
      <p:sp>
        <p:nvSpPr>
          <p:cNvPr id="7" name="内容占位符 2"/>
          <p:cNvSpPr>
            <a:spLocks noGrp="1"/>
          </p:cNvSpPr>
          <p:nvPr>
            <p:ph sz="quarter" idx="1"/>
          </p:nvPr>
        </p:nvSpPr>
        <p:spPr>
          <a:xfrm>
            <a:off x="475615" y="1348740"/>
            <a:ext cx="9978390" cy="5105400"/>
          </a:xfrm>
        </p:spPr>
        <p:txBody>
          <a:bodyPr/>
          <a:lstStyle/>
          <a:p>
            <a:r>
              <a:rPr lang="zh-CN" altLang="en-US" sz="2400" dirty="0"/>
              <a:t>第一步：识别全部项目潜在</a:t>
            </a:r>
            <a:r>
              <a:rPr lang="zh-CN" altLang="en-US" sz="2400" dirty="0">
                <a:solidFill>
                  <a:srgbClr val="FF0000"/>
                </a:solidFill>
              </a:rPr>
              <a:t>干系人及其相关信息</a:t>
            </a:r>
            <a:endParaRPr lang="en-US" altLang="zh-CN" sz="2400" dirty="0"/>
          </a:p>
          <a:p>
            <a:r>
              <a:rPr lang="zh-CN" altLang="en-US" sz="2400" dirty="0"/>
              <a:t>第二步：识别每个干系人可能产生的影响或提供的支持，并把他们</a:t>
            </a:r>
            <a:r>
              <a:rPr lang="zh-CN" altLang="en-US" sz="2400" dirty="0">
                <a:solidFill>
                  <a:srgbClr val="FF0000"/>
                </a:solidFill>
              </a:rPr>
              <a:t>分类</a:t>
            </a:r>
            <a:r>
              <a:rPr lang="zh-CN" altLang="en-US" sz="2400" dirty="0"/>
              <a:t>，以便制定管理策略</a:t>
            </a:r>
            <a:endParaRPr lang="en-US" altLang="zh-CN" sz="2400" dirty="0"/>
          </a:p>
          <a:p>
            <a:pPr lvl="1"/>
            <a:r>
              <a:rPr lang="zh-CN" altLang="en-US" sz="2000" dirty="0">
                <a:solidFill>
                  <a:srgbClr val="FF0000"/>
                </a:solidFill>
              </a:rPr>
              <a:t>权力</a:t>
            </a:r>
            <a:r>
              <a:rPr lang="en-US" altLang="zh-CN" sz="2000" dirty="0">
                <a:solidFill>
                  <a:srgbClr val="FF0000"/>
                </a:solidFill>
              </a:rPr>
              <a:t>/</a:t>
            </a:r>
            <a:r>
              <a:rPr lang="zh-CN" altLang="en-US" sz="2000" dirty="0">
                <a:solidFill>
                  <a:srgbClr val="FF0000"/>
                </a:solidFill>
              </a:rPr>
              <a:t>利益方格</a:t>
            </a:r>
            <a:endParaRPr lang="en-US" altLang="zh-CN" sz="2000" dirty="0">
              <a:solidFill>
                <a:srgbClr val="FF0000"/>
              </a:solidFill>
            </a:endParaRPr>
          </a:p>
          <a:p>
            <a:pPr lvl="1"/>
            <a:r>
              <a:rPr lang="zh-CN" altLang="en-US" sz="2000" dirty="0"/>
              <a:t>权力</a:t>
            </a:r>
            <a:r>
              <a:rPr lang="en-US" altLang="zh-CN" sz="2000" dirty="0"/>
              <a:t>/</a:t>
            </a:r>
            <a:r>
              <a:rPr lang="zh-CN" altLang="en-US" sz="2000" dirty="0"/>
              <a:t>影响方格</a:t>
            </a:r>
            <a:endParaRPr lang="en-US" altLang="zh-CN" sz="2000" dirty="0"/>
          </a:p>
          <a:p>
            <a:pPr lvl="1"/>
            <a:r>
              <a:rPr lang="zh-CN" altLang="en-US" sz="2000" dirty="0"/>
              <a:t>影响</a:t>
            </a:r>
            <a:r>
              <a:rPr lang="en-US" altLang="zh-CN" sz="2000" dirty="0"/>
              <a:t>/</a:t>
            </a:r>
            <a:r>
              <a:rPr lang="zh-CN" altLang="en-US" sz="2000" dirty="0"/>
              <a:t>作用方格</a:t>
            </a:r>
            <a:endParaRPr lang="en-US" altLang="zh-CN" sz="2000" dirty="0"/>
          </a:p>
          <a:p>
            <a:pPr lvl="1"/>
            <a:r>
              <a:rPr lang="zh-CN" altLang="en-US" sz="2000" dirty="0"/>
              <a:t>凸显模型</a:t>
            </a:r>
            <a:endParaRPr lang="en-US" altLang="zh-CN" sz="2000" dirty="0"/>
          </a:p>
          <a:p>
            <a:r>
              <a:rPr lang="zh-CN" altLang="en-US" sz="2400" dirty="0"/>
              <a:t>第三步：</a:t>
            </a:r>
            <a:r>
              <a:rPr lang="zh-CN" altLang="en-US" sz="2400" dirty="0">
                <a:solidFill>
                  <a:srgbClr val="FF0000"/>
                </a:solidFill>
              </a:rPr>
              <a:t>评估</a:t>
            </a:r>
            <a:r>
              <a:rPr lang="zh-CN" altLang="en-US" sz="2400" dirty="0"/>
              <a:t>关键干系人对不同情况可能做出的反应或应对，以便</a:t>
            </a:r>
            <a:r>
              <a:rPr lang="zh-CN" altLang="en-US" sz="2400" dirty="0">
                <a:solidFill>
                  <a:srgbClr val="FF0000"/>
                </a:solidFill>
              </a:rPr>
              <a:t>策划</a:t>
            </a:r>
            <a:r>
              <a:rPr lang="zh-CN" altLang="en-US" sz="2400" dirty="0"/>
              <a:t>如何对他们</a:t>
            </a:r>
            <a:r>
              <a:rPr lang="zh-CN" altLang="en-US" sz="2400" dirty="0">
                <a:solidFill>
                  <a:srgbClr val="FF0000"/>
                </a:solidFill>
              </a:rPr>
              <a:t>施加影响</a:t>
            </a:r>
            <a:r>
              <a:rPr lang="zh-CN" altLang="en-US" sz="2400" dirty="0"/>
              <a:t>，提高他们的支持和减轻他们的潜在负面影响</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anim calcmode="lin" valueType="num">
                                      <p:cBhvr additive="base">
                                        <p:cTn id="29"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 calcmode="lin" valueType="num">
                                      <p:cBhvr additive="base">
                                        <p:cTn id="35"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权力</a:t>
            </a:r>
            <a:r>
              <a:rPr lang="en-US" altLang="zh-CN" dirty="0"/>
              <a:t>/</a:t>
            </a:r>
            <a:r>
              <a:rPr lang="zh-CN" altLang="en-US" dirty="0"/>
              <a:t>利益方格</a:t>
            </a:r>
            <a:endParaRPr lang="zh-CN" altLang="en-US" dirty="0"/>
          </a:p>
        </p:txBody>
      </p:sp>
      <p:pic>
        <p:nvPicPr>
          <p:cNvPr id="89090" name="Picture 2"/>
          <p:cNvPicPr>
            <a:picLocks noChangeAspect="1" noChangeArrowheads="1"/>
          </p:cNvPicPr>
          <p:nvPr/>
        </p:nvPicPr>
        <p:blipFill>
          <a:blip r:embed="rId1"/>
          <a:srcRect l="35000" t="20672" r="19375" b="10077"/>
          <a:stretch>
            <a:fillRect/>
          </a:stretch>
        </p:blipFill>
        <p:spPr bwMode="auto">
          <a:xfrm>
            <a:off x="2971800" y="1186799"/>
            <a:ext cx="5562600" cy="510540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zh-CN" altLang="en-US" dirty="0"/>
              <a:t>识别干系人的成果</a:t>
            </a:r>
            <a:endParaRPr lang="zh-CN" altLang="en-US" dirty="0"/>
          </a:p>
        </p:txBody>
      </p:sp>
      <p:sp>
        <p:nvSpPr>
          <p:cNvPr id="3" name="内容占位符 2"/>
          <p:cNvSpPr>
            <a:spLocks noGrp="1"/>
          </p:cNvSpPr>
          <p:nvPr>
            <p:ph sz="quarter" idx="1"/>
          </p:nvPr>
        </p:nvSpPr>
        <p:spPr>
          <a:xfrm>
            <a:off x="472440" y="1249045"/>
            <a:ext cx="10499725" cy="4846320"/>
          </a:xfrm>
        </p:spPr>
        <p:txBody>
          <a:bodyPr/>
          <a:lstStyle/>
          <a:p>
            <a:r>
              <a:rPr lang="en-US" altLang="zh-CN" sz="2400" dirty="0">
                <a:solidFill>
                  <a:srgbClr val="FF0000"/>
                </a:solidFill>
              </a:rPr>
              <a:t>《</a:t>
            </a:r>
            <a:r>
              <a:rPr lang="zh-CN" altLang="en-US" sz="2400" dirty="0">
                <a:solidFill>
                  <a:srgbClr val="FF0000"/>
                </a:solidFill>
              </a:rPr>
              <a:t>干系人登记册</a:t>
            </a:r>
            <a:r>
              <a:rPr lang="en-US" altLang="zh-CN" sz="2400" dirty="0">
                <a:solidFill>
                  <a:srgbClr val="FF0000"/>
                </a:solidFill>
              </a:rPr>
              <a:t>》</a:t>
            </a:r>
            <a:endParaRPr lang="en-US" altLang="zh-CN" sz="2400" dirty="0">
              <a:solidFill>
                <a:srgbClr val="FF0000"/>
              </a:solidFill>
            </a:endParaRPr>
          </a:p>
          <a:p>
            <a:pPr lvl="1"/>
            <a:r>
              <a:rPr lang="zh-CN" altLang="en-US" sz="2000" dirty="0"/>
              <a:t>基本信息：姓名、职位、项目中的角色、联系方式</a:t>
            </a:r>
            <a:endParaRPr lang="en-US" altLang="zh-CN" sz="2000" dirty="0"/>
          </a:p>
          <a:p>
            <a:pPr lvl="1"/>
            <a:r>
              <a:rPr lang="zh-CN" altLang="en-US" sz="2000" dirty="0"/>
              <a:t>评估信息：期望、对项目潜在影响</a:t>
            </a:r>
            <a:endParaRPr lang="en-US" altLang="zh-CN" sz="2000" dirty="0"/>
          </a:p>
          <a:p>
            <a:pPr lvl="1"/>
            <a:r>
              <a:rPr lang="zh-CN" altLang="en-US" sz="2000" dirty="0"/>
              <a:t>干系人分类：内部</a:t>
            </a:r>
            <a:r>
              <a:rPr lang="en-US" altLang="zh-CN" sz="2000" dirty="0"/>
              <a:t>/</a:t>
            </a:r>
            <a:r>
              <a:rPr lang="zh-CN" altLang="en-US" sz="2000" dirty="0"/>
              <a:t>外部，支持者</a:t>
            </a:r>
            <a:r>
              <a:rPr lang="en-US" altLang="zh-CN" sz="2000" dirty="0"/>
              <a:t>/</a:t>
            </a:r>
            <a:r>
              <a:rPr lang="zh-CN" altLang="en-US" sz="2000" dirty="0"/>
              <a:t>中立者</a:t>
            </a:r>
            <a:r>
              <a:rPr lang="en-US" altLang="zh-CN" sz="2000" dirty="0"/>
              <a:t>/</a:t>
            </a:r>
            <a:r>
              <a:rPr lang="zh-CN" altLang="en-US" sz="2000" dirty="0"/>
              <a:t>反对者</a:t>
            </a:r>
            <a:endParaRPr lang="en-US" altLang="zh-CN" sz="2000" dirty="0"/>
          </a:p>
          <a:p>
            <a:pPr lvl="1"/>
            <a:r>
              <a:rPr lang="zh-CN" altLang="en-US" sz="2000" dirty="0"/>
              <a:t>管理策略：提高他们的正面影响，降低潜在的负面影响</a:t>
            </a:r>
            <a:endParaRPr lang="en-US" altLang="zh-CN" sz="2400" dirty="0"/>
          </a:p>
          <a:p>
            <a:r>
              <a:rPr lang="zh-CN" altLang="en-US" sz="2400" dirty="0"/>
              <a:t>注意以下原则：</a:t>
            </a:r>
            <a:endParaRPr lang="en-US" altLang="zh-CN" sz="2400" dirty="0"/>
          </a:p>
          <a:p>
            <a:pPr marL="639445" lvl="1" indent="-457200">
              <a:buFont typeface="+mj-lt"/>
              <a:buAutoNum type="arabicPeriod"/>
            </a:pPr>
            <a:r>
              <a:rPr lang="zh-CN" altLang="en-US" sz="2000" dirty="0">
                <a:solidFill>
                  <a:srgbClr val="FF0000"/>
                </a:solidFill>
              </a:rPr>
              <a:t>尽早</a:t>
            </a:r>
            <a:r>
              <a:rPr lang="zh-CN" altLang="en-US" sz="2000" dirty="0"/>
              <a:t>识别干系人</a:t>
            </a:r>
            <a:endParaRPr lang="en-US" altLang="zh-CN" sz="2000" dirty="0"/>
          </a:p>
          <a:p>
            <a:pPr marL="639445" lvl="1" indent="-457200">
              <a:buFont typeface="+mj-lt"/>
              <a:buAutoNum type="arabicPeriod"/>
            </a:pPr>
            <a:r>
              <a:rPr lang="zh-CN" altLang="en-US" sz="2000" dirty="0"/>
              <a:t>制定一个</a:t>
            </a:r>
            <a:r>
              <a:rPr lang="zh-CN" altLang="en-US" sz="2000" dirty="0">
                <a:solidFill>
                  <a:srgbClr val="FF0000"/>
                </a:solidFill>
              </a:rPr>
              <a:t>策略</a:t>
            </a:r>
            <a:r>
              <a:rPr lang="zh-CN" altLang="en-US" sz="2000" dirty="0"/>
              <a:t>，尽可能提高他们的正面影响，降低潜在的负面影响。在项目执行期间，应定期分析和审查此策略，做出必要</a:t>
            </a:r>
            <a:r>
              <a:rPr lang="zh-CN" altLang="en-US" sz="2000" dirty="0">
                <a:solidFill>
                  <a:srgbClr val="FF0000"/>
                </a:solidFill>
              </a:rPr>
              <a:t>调整</a:t>
            </a:r>
            <a:endParaRPr lang="en-US" altLang="zh-CN" sz="2000" dirty="0">
              <a:solidFill>
                <a:srgbClr val="FF0000"/>
              </a:solidFill>
            </a:endParaRPr>
          </a:p>
          <a:p>
            <a:pPr marL="639445" lvl="1" indent="-457200">
              <a:buFont typeface="+mj-lt"/>
              <a:buAutoNum type="arabicPeriod"/>
            </a:pPr>
            <a:r>
              <a:rPr lang="zh-CN" altLang="en-US" sz="2000" dirty="0"/>
              <a:t>对干系人进行</a:t>
            </a:r>
            <a:r>
              <a:rPr lang="zh-CN" altLang="en-US" sz="2000" dirty="0">
                <a:solidFill>
                  <a:srgbClr val="FF0000"/>
                </a:solidFill>
              </a:rPr>
              <a:t>分类</a:t>
            </a:r>
            <a:r>
              <a:rPr lang="zh-CN" altLang="en-US" sz="2000" dirty="0"/>
              <a:t>，项目经理应集中精力管理重要的干系人</a:t>
            </a:r>
            <a:endParaRPr lang="en-US" altLang="zh-CN" sz="2000" dirty="0"/>
          </a:p>
          <a:p>
            <a:pPr marL="639445" lvl="1" indent="-457200">
              <a:buFont typeface="+mj-lt"/>
              <a:buAutoNum type="arabicPeriod"/>
            </a:pPr>
            <a:r>
              <a:rPr lang="zh-CN" altLang="en-US" sz="2000" dirty="0"/>
              <a:t>与干系人管理策略相关的信息不纳入公开文件中。对公开的信息要注意控制其详细程度</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en-US" altLang="zh-CN" dirty="0"/>
              <a:t>[</a:t>
            </a:r>
            <a:r>
              <a:rPr lang="zh-CN" altLang="en-US" dirty="0"/>
              <a:t>确定项目发起人</a:t>
            </a:r>
            <a:r>
              <a:rPr lang="en-US" altLang="zh-CN" dirty="0"/>
              <a:t>]</a:t>
            </a:r>
            <a:endParaRPr lang="zh-CN" altLang="en-US" dirty="0"/>
          </a:p>
        </p:txBody>
      </p:sp>
      <p:sp>
        <p:nvSpPr>
          <p:cNvPr id="3" name="内容占位符 2"/>
          <p:cNvSpPr>
            <a:spLocks noGrp="1"/>
          </p:cNvSpPr>
          <p:nvPr>
            <p:ph idx="1"/>
          </p:nvPr>
        </p:nvSpPr>
        <p:spPr>
          <a:xfrm>
            <a:off x="472440" y="1489075"/>
            <a:ext cx="11287760" cy="4313555"/>
          </a:xfrm>
        </p:spPr>
        <p:txBody>
          <a:bodyPr/>
          <a:lstStyle/>
          <a:p>
            <a:pPr marL="180975" lvl="2" indent="-180975">
              <a:buFont typeface="Wingdings" panose="05000000000000000000" pitchFamily="2" charset="2"/>
              <a:buChar char="§"/>
            </a:pPr>
            <a:r>
              <a:rPr lang="zh-CN" altLang="en-US" sz="2400" dirty="0"/>
              <a:t>项目发起人</a:t>
            </a:r>
            <a:r>
              <a:rPr lang="zh-CN" altLang="en-US" sz="2400" dirty="0">
                <a:solidFill>
                  <a:srgbClr val="FF0000"/>
                </a:solidFill>
              </a:rPr>
              <a:t>对项目的成功负有最终责任</a:t>
            </a:r>
            <a:r>
              <a:rPr lang="zh-CN" altLang="en-US" sz="2400" dirty="0"/>
              <a:t>（通常是企业管理层人员），并解决项目经理无法控制的问题，例如：</a:t>
            </a:r>
            <a:endParaRPr lang="en-US" altLang="zh-CN" sz="2400" dirty="0"/>
          </a:p>
          <a:p>
            <a:pPr lvl="1"/>
            <a:r>
              <a:rPr lang="zh-CN" altLang="en-US" sz="2000" dirty="0"/>
              <a:t>任命项目经理</a:t>
            </a:r>
            <a:endParaRPr lang="en-US" altLang="zh-CN" sz="2000" dirty="0"/>
          </a:p>
          <a:p>
            <a:pPr lvl="1"/>
            <a:r>
              <a:rPr lang="zh-CN" altLang="en-US" sz="2000" dirty="0"/>
              <a:t>确保实现项目预定业务目标，解决业务问题</a:t>
            </a:r>
            <a:endParaRPr lang="en-US" altLang="zh-CN" sz="2000" dirty="0"/>
          </a:p>
          <a:p>
            <a:pPr lvl="1"/>
            <a:r>
              <a:rPr lang="zh-CN" altLang="en-US" sz="2000" dirty="0"/>
              <a:t>提供项目资金支持</a:t>
            </a:r>
            <a:endParaRPr lang="en-US" altLang="zh-CN" sz="2000" dirty="0"/>
          </a:p>
          <a:p>
            <a:pPr lvl="1"/>
            <a:r>
              <a:rPr lang="zh-CN" altLang="en-US" sz="2000" dirty="0"/>
              <a:t>批准项目范围和所需资源</a:t>
            </a:r>
            <a:endParaRPr lang="en-US" altLang="zh-CN" sz="2000" dirty="0"/>
          </a:p>
          <a:p>
            <a:pPr lvl="1"/>
            <a:r>
              <a:rPr lang="zh-CN" altLang="en-US" sz="2000" dirty="0"/>
              <a:t>批准重大变更</a:t>
            </a:r>
            <a:endParaRPr lang="en-US" altLang="zh-CN" sz="2000" dirty="0"/>
          </a:p>
          <a:p>
            <a:r>
              <a:rPr lang="zh-CN" altLang="en-US" sz="2400" dirty="0"/>
              <a:t>思考：某校新校区项目的发起人是谁？</a:t>
            </a:r>
            <a:endParaRPr lang="en-US" altLang="zh-CN"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25438"/>
            <a:ext cx="11360149" cy="647700"/>
          </a:xfrm>
        </p:spPr>
        <p:txBody>
          <a:bodyPr/>
          <a:lstStyle/>
          <a:p>
            <a:r>
              <a:rPr lang="zh-CN" altLang="en-US" dirty="0"/>
              <a:t>制定项目章程</a:t>
            </a:r>
            <a:endParaRPr lang="zh-CN" altLang="en-US" dirty="0"/>
          </a:p>
        </p:txBody>
      </p:sp>
      <p:sp>
        <p:nvSpPr>
          <p:cNvPr id="3" name="内容占位符 2"/>
          <p:cNvSpPr>
            <a:spLocks noGrp="1"/>
          </p:cNvSpPr>
          <p:nvPr>
            <p:ph idx="1"/>
          </p:nvPr>
        </p:nvSpPr>
        <p:spPr>
          <a:xfrm>
            <a:off x="473075" y="1139825"/>
            <a:ext cx="9903460" cy="5368925"/>
          </a:xfrm>
        </p:spPr>
        <p:txBody>
          <a:bodyPr/>
          <a:lstStyle/>
          <a:p>
            <a:r>
              <a:rPr lang="zh-CN" altLang="en-US" sz="2400" dirty="0"/>
              <a:t>项目章程的作用</a:t>
            </a:r>
            <a:endParaRPr lang="en-US" altLang="zh-CN" sz="2400" dirty="0"/>
          </a:p>
          <a:p>
            <a:pPr lvl="1"/>
            <a:r>
              <a:rPr lang="zh-CN" altLang="en-US" sz="2000" dirty="0"/>
              <a:t>明确项目目的</a:t>
            </a:r>
            <a:endParaRPr lang="en-US" altLang="zh-CN" sz="2000" dirty="0"/>
          </a:p>
          <a:p>
            <a:pPr lvl="1"/>
            <a:r>
              <a:rPr lang="zh-CN" altLang="en-US" sz="2000" dirty="0"/>
              <a:t>建立对项目的理解的基本共识</a:t>
            </a:r>
            <a:endParaRPr lang="en-US" altLang="zh-CN" sz="2000" dirty="0"/>
          </a:p>
          <a:p>
            <a:pPr lvl="1"/>
            <a:r>
              <a:rPr lang="zh-CN" altLang="en-US" sz="2000" dirty="0"/>
              <a:t>为项目及项目经理提供管理支持</a:t>
            </a:r>
            <a:endParaRPr lang="en-US" altLang="zh-CN" sz="2000" dirty="0"/>
          </a:p>
          <a:p>
            <a:pPr lvl="1"/>
            <a:r>
              <a:rPr lang="zh-CN" altLang="en-US" sz="2000" dirty="0"/>
              <a:t>建立项目经理的决策及领导权力 </a:t>
            </a:r>
            <a:endParaRPr lang="en-US" altLang="zh-CN" sz="2400" dirty="0"/>
          </a:p>
          <a:p>
            <a:r>
              <a:rPr lang="en-US" altLang="zh-CN" sz="2400" dirty="0"/>
              <a:t>《</a:t>
            </a:r>
            <a:r>
              <a:rPr lang="zh-CN" altLang="en-US" sz="2400" dirty="0"/>
              <a:t>项目章程</a:t>
            </a:r>
            <a:r>
              <a:rPr lang="en-US" altLang="zh-CN" sz="2400" dirty="0"/>
              <a:t>》</a:t>
            </a:r>
            <a:r>
              <a:rPr lang="zh-CN" altLang="en-US" sz="2400" dirty="0"/>
              <a:t>内容一般包括</a:t>
            </a:r>
            <a:endParaRPr lang="en-US" altLang="zh-CN" sz="2400" dirty="0"/>
          </a:p>
          <a:p>
            <a:pPr lvl="1"/>
            <a:r>
              <a:rPr lang="zh-CN" altLang="en-US" sz="2000" dirty="0"/>
              <a:t>项目背景</a:t>
            </a:r>
            <a:endParaRPr lang="en-US" altLang="zh-CN" sz="2000" dirty="0"/>
          </a:p>
          <a:p>
            <a:pPr lvl="1"/>
            <a:r>
              <a:rPr lang="zh-CN" altLang="en-US" sz="2000" dirty="0"/>
              <a:t>项目目标</a:t>
            </a:r>
            <a:endParaRPr lang="en-US" altLang="zh-CN" sz="2000" dirty="0"/>
          </a:p>
          <a:p>
            <a:pPr lvl="1"/>
            <a:r>
              <a:rPr lang="zh-CN" altLang="en-US" sz="2000" dirty="0"/>
              <a:t>项目</a:t>
            </a:r>
            <a:r>
              <a:rPr lang="zh-CN" altLang="en-US" sz="2000" dirty="0">
                <a:solidFill>
                  <a:srgbClr val="FF0000"/>
                </a:solidFill>
              </a:rPr>
              <a:t>范围、进度</a:t>
            </a:r>
            <a:r>
              <a:rPr lang="zh-CN" altLang="en-US" sz="2000" dirty="0"/>
              <a:t>和交付成果 </a:t>
            </a:r>
            <a:endParaRPr lang="en-US" altLang="zh-CN" sz="2000" dirty="0"/>
          </a:p>
          <a:p>
            <a:pPr lvl="1"/>
            <a:r>
              <a:rPr lang="zh-CN" altLang="en-US" sz="2000" dirty="0"/>
              <a:t>项目经理</a:t>
            </a:r>
            <a:endParaRPr lang="en-US" altLang="zh-CN" sz="2000" dirty="0"/>
          </a:p>
          <a:p>
            <a:r>
              <a:rPr lang="zh-CN" altLang="en-US" sz="2400" dirty="0"/>
              <a:t>项目章程通常由项目经理参与起草，由管理层确认并发布</a:t>
            </a:r>
            <a:endParaRPr lang="en-US" altLang="zh-CN" sz="2400" dirty="0"/>
          </a:p>
          <a:p>
            <a:pPr lvl="1"/>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500"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20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20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20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2000"/>
                                        <p:tgtEl>
                                          <p:spTgt spid="3">
                                            <p:txEl>
                                              <p:pRg st="9" end="9"/>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500" fill="hold">
                                          <p:stCondLst>
                                            <p:cond delay="0"/>
                                          </p:stCondLst>
                                        </p:cTn>
                                        <p:tgtEl>
                                          <p:spTgt spid="3">
                                            <p:txEl>
                                              <p:pRg st="10" end="10"/>
                                            </p:txEl>
                                          </p:spTgt>
                                        </p:tgtEl>
                                        <p:attrNameLst>
                                          <p:attrName>style.visibility</p:attrName>
                                        </p:attrNameLst>
                                      </p:cBhvr>
                                      <p:to>
                                        <p:strVal val="visible"/>
                                      </p:to>
                                    </p:set>
                                    <p:animEffect transition="in" filter="fade">
                                      <p:cBhvr>
                                        <p:cTn id="2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zh-CN" altLang="en-US" dirty="0"/>
              <a:t>召开项目启动大会</a:t>
            </a:r>
            <a:endParaRPr lang="zh-CN" altLang="en-US" dirty="0"/>
          </a:p>
        </p:txBody>
      </p:sp>
      <p:sp>
        <p:nvSpPr>
          <p:cNvPr id="3" name="内容占位符 2"/>
          <p:cNvSpPr>
            <a:spLocks noGrp="1"/>
          </p:cNvSpPr>
          <p:nvPr>
            <p:ph idx="1"/>
          </p:nvPr>
        </p:nvSpPr>
        <p:spPr>
          <a:xfrm>
            <a:off x="473075" y="1250950"/>
            <a:ext cx="6979920" cy="5443855"/>
          </a:xfrm>
        </p:spPr>
        <p:txBody>
          <a:bodyPr/>
          <a:lstStyle/>
          <a:p>
            <a:r>
              <a:rPr lang="zh-CN" altLang="en-US" sz="2400" dirty="0"/>
              <a:t>项目启动会的目的：</a:t>
            </a:r>
            <a:endParaRPr lang="en-US" altLang="zh-CN" sz="2400" dirty="0"/>
          </a:p>
          <a:p>
            <a:pPr lvl="1"/>
            <a:r>
              <a:rPr lang="zh-CN" altLang="en-US" sz="2000" dirty="0"/>
              <a:t>表示项目正式启动</a:t>
            </a:r>
            <a:endParaRPr lang="zh-CN" altLang="en-US" sz="2000" dirty="0"/>
          </a:p>
          <a:p>
            <a:pPr lvl="1"/>
            <a:r>
              <a:rPr lang="zh-CN" altLang="en-US" sz="2000" dirty="0"/>
              <a:t>明确组织结构，并责任到人</a:t>
            </a:r>
            <a:endParaRPr lang="zh-CN" altLang="en-US" sz="2000" dirty="0"/>
          </a:p>
          <a:p>
            <a:pPr lvl="1"/>
            <a:r>
              <a:rPr lang="zh-CN" altLang="en-US" sz="2000" dirty="0"/>
              <a:t>让高层领导，一般是老总或者副总，高调表示支持项目，并且各级领导和员工都要大力支持（这一点非常重要）</a:t>
            </a:r>
            <a:endParaRPr lang="zh-CN" altLang="en-US" sz="2000" dirty="0"/>
          </a:p>
          <a:p>
            <a:pPr lvl="1"/>
            <a:r>
              <a:rPr lang="zh-CN" altLang="en-US" sz="2000" dirty="0"/>
              <a:t>明确项目实施计划及项目概况，让所有相关的人至少明白</a:t>
            </a:r>
            <a:r>
              <a:rPr lang="zh-CN" altLang="en-US" sz="2000" dirty="0">
                <a:solidFill>
                  <a:srgbClr val="FF0000"/>
                </a:solidFill>
              </a:rPr>
              <a:t>各自的责任</a:t>
            </a:r>
            <a:r>
              <a:rPr lang="zh-CN" altLang="en-US" sz="2000" dirty="0"/>
              <a:t>，并知道这个项目是怎么回事，这为项目后期</a:t>
            </a:r>
            <a:r>
              <a:rPr lang="zh-CN" altLang="en-US" sz="2000" dirty="0">
                <a:solidFill>
                  <a:srgbClr val="FF0000"/>
                </a:solidFill>
              </a:rPr>
              <a:t>执行</a:t>
            </a:r>
            <a:r>
              <a:rPr lang="zh-CN" altLang="en-US" sz="2000" dirty="0"/>
              <a:t>时，可以扫清很多障碍</a:t>
            </a:r>
            <a:endParaRPr lang="en-US" altLang="zh-CN" sz="2200" dirty="0"/>
          </a:p>
        </p:txBody>
      </p:sp>
      <p:pic>
        <p:nvPicPr>
          <p:cNvPr id="17410" name="Picture 2" descr="http://imgsrc.baidu.com/baike/pic/item/bd7faf3562c8cbb1a61e12c9.jpg"/>
          <p:cNvPicPr>
            <a:picLocks noChangeAspect="1" noChangeArrowheads="1"/>
          </p:cNvPicPr>
          <p:nvPr/>
        </p:nvPicPr>
        <p:blipFill>
          <a:blip r:embed="rId1"/>
          <a:srcRect/>
          <a:stretch>
            <a:fillRect/>
          </a:stretch>
        </p:blipFill>
        <p:spPr bwMode="auto">
          <a:xfrm>
            <a:off x="7613977" y="1250934"/>
            <a:ext cx="3019425" cy="4572000"/>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zh-CN" altLang="en-US" dirty="0"/>
              <a:t>试练、作业</a:t>
            </a:r>
            <a:endParaRPr lang="zh-CN" altLang="en-US" dirty="0"/>
          </a:p>
        </p:txBody>
      </p:sp>
      <p:sp>
        <p:nvSpPr>
          <p:cNvPr id="3" name="内容占位符 2"/>
          <p:cNvSpPr>
            <a:spLocks noGrp="1"/>
          </p:cNvSpPr>
          <p:nvPr>
            <p:ph idx="1"/>
          </p:nvPr>
        </p:nvSpPr>
        <p:spPr>
          <a:xfrm>
            <a:off x="473075" y="1489075"/>
            <a:ext cx="11287125" cy="4313555"/>
          </a:xfrm>
        </p:spPr>
        <p:txBody>
          <a:bodyPr/>
          <a:lstStyle/>
          <a:p>
            <a:pPr marL="180975" lvl="1" indent="-180975">
              <a:buFont typeface="Wingdings" panose="05000000000000000000" pitchFamily="2" charset="2"/>
              <a:buChar char="§"/>
            </a:pPr>
            <a:r>
              <a:rPr lang="zh-CN" altLang="en-US" sz="2400" dirty="0"/>
              <a:t>小组讨论完成：</a:t>
            </a:r>
            <a:endParaRPr lang="en-US" altLang="zh-CN" sz="2400" dirty="0"/>
          </a:p>
          <a:p>
            <a:pPr lvl="2"/>
            <a:r>
              <a:rPr lang="zh-CN" altLang="en-US" sz="2200" dirty="0">
                <a:solidFill>
                  <a:srgbClr val="FF0000"/>
                </a:solidFill>
              </a:rPr>
              <a:t>基于上次练习成果，形成项目的核心团队成员的职能、能力说明，里程碑进度计划</a:t>
            </a:r>
            <a:r>
              <a:rPr lang="en-US" altLang="zh-CN" sz="2200" dirty="0">
                <a:solidFill>
                  <a:srgbClr val="FF0000"/>
                </a:solidFill>
              </a:rPr>
              <a:t>, 《</a:t>
            </a:r>
            <a:r>
              <a:rPr lang="zh-CN" altLang="en-US" sz="2200" dirty="0">
                <a:solidFill>
                  <a:srgbClr val="FF0000"/>
                </a:solidFill>
              </a:rPr>
              <a:t>干系人登记册</a:t>
            </a:r>
            <a:r>
              <a:rPr lang="en-US" altLang="zh-CN" sz="2200" dirty="0">
                <a:solidFill>
                  <a:srgbClr val="FF0000"/>
                </a:solidFill>
              </a:rPr>
              <a:t>》 </a:t>
            </a:r>
            <a:r>
              <a:rPr lang="zh-CN" altLang="en-US" sz="2200" dirty="0">
                <a:solidFill>
                  <a:srgbClr val="FF0000"/>
                </a:solidFill>
              </a:rPr>
              <a:t>，项目章程），课上选几个小组分享</a:t>
            </a:r>
            <a:endParaRPr lang="en-US" altLang="zh-CN" sz="2200" dirty="0">
              <a:solidFill>
                <a:srgbClr val="FF0000"/>
              </a:solidFill>
            </a:endParaRPr>
          </a:p>
          <a:p>
            <a:pPr lvl="2"/>
            <a:r>
              <a:rPr lang="zh-CN" altLang="en-US" sz="2400" b="1" dirty="0">
                <a:solidFill>
                  <a:srgbClr val="FF0000"/>
                </a:solidFill>
              </a:rPr>
              <a:t>课后小组共同完成这个作业，成果保留，后续的所有练习依此扩展</a:t>
            </a:r>
            <a:endParaRPr lang="en-US" altLang="zh-CN" sz="2400" b="1" dirty="0">
              <a:solidFill>
                <a:srgbClr val="FF0000"/>
              </a:solidFill>
            </a:endParaRPr>
          </a:p>
          <a:p>
            <a:pPr marL="180975" lvl="1" indent="-180975">
              <a:buFont typeface="Wingdings" panose="05000000000000000000" pitchFamily="2" charset="2"/>
              <a:buChar char="§"/>
            </a:pPr>
            <a:r>
              <a:rPr lang="zh-CN" altLang="en-US" sz="2400" dirty="0"/>
              <a:t>阅读教材</a:t>
            </a:r>
            <a:r>
              <a:rPr lang="en-US" altLang="zh-CN" sz="2400" dirty="0"/>
              <a:t>47-58</a:t>
            </a:r>
            <a:r>
              <a:rPr lang="zh-CN" altLang="en-US" sz="2400" dirty="0"/>
              <a:t>页，小组共同交流探讨，将不懂的问题提交；</a:t>
            </a:r>
            <a:endParaRPr lang="zh-CN" alt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一、为外部甲方客户做项目</a:t>
            </a:r>
            <a:endParaRPr lang="zh-CN" altLang="en-US" dirty="0"/>
          </a:p>
        </p:txBody>
      </p:sp>
      <p:pic>
        <p:nvPicPr>
          <p:cNvPr id="1026" name="Picture 2" descr="http://t1.baidu.com/it/u=344346730,841617803&amp;fm=21&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52890" y="3453717"/>
            <a:ext cx="2667000" cy="8953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2.baidu.com/it/u=3673787495,1844273931&amp;fm=21&amp;gp=0.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06746" y="3082467"/>
            <a:ext cx="2667000" cy="13906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765" y="1448025"/>
            <a:ext cx="1390650"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descr="http://t1.baidu.com/it/u=2136708738,870331521&amp;fm=21&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746" y="1951714"/>
            <a:ext cx="26670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t1.baidu.com/it/u=2280627896,1518544312&amp;fm=15&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6765" y="4710111"/>
            <a:ext cx="1619250" cy="161925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t1.baidu.com/it/u=304830561,1097953302&amp;fm=21&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7246" y="4774743"/>
            <a:ext cx="2286000" cy="1714500"/>
          </a:xfrm>
          <a:prstGeom prst="rect">
            <a:avLst/>
          </a:prstGeom>
          <a:noFill/>
          <a:extLst>
            <a:ext uri="{909E8E84-426E-40DD-AFC4-6F175D3DCCD1}">
              <a14:hiddenFill xmlns:a14="http://schemas.microsoft.com/office/drawing/2010/main">
                <a:solidFill>
                  <a:srgbClr val="FFFFFF"/>
                </a:solidFill>
              </a14:hiddenFill>
            </a:ext>
          </a:extLst>
        </p:spPr>
      </p:pic>
      <p:sp>
        <p:nvSpPr>
          <p:cNvPr id="6" name="燕尾形箭头 5"/>
          <p:cNvSpPr/>
          <p:nvPr/>
        </p:nvSpPr>
        <p:spPr bwMode="auto">
          <a:xfrm rot="10800000">
            <a:off x="5026025" y="1952051"/>
            <a:ext cx="1257300" cy="810761"/>
          </a:xfrm>
          <a:prstGeom prst="notchedRightArrow">
            <a:avLst/>
          </a:prstGeom>
          <a:solidFill>
            <a:srgbClr val="7030A0"/>
          </a:solidFill>
          <a:ln w="9525" cap="flat" cmpd="sng" algn="ctr">
            <a:solidFill>
              <a:schemeClr val="tx1"/>
            </a:solidFill>
            <a:prstDash val="solid"/>
            <a:round/>
            <a:headEnd type="none" w="med" len="med"/>
            <a:tailEnd type="none" w="med" len="med"/>
          </a:ln>
          <a:effectLst/>
        </p:spPr>
        <p:style>
          <a:lnRef idx="0">
            <a:scrgbClr r="0" g="0" b="0"/>
          </a:lnRef>
          <a:fillRef idx="1003">
            <a:schemeClr val="dk2"/>
          </a:fillRef>
          <a:effectRef idx="0">
            <a:scrgbClr r="0" g="0" b="0"/>
          </a:effectRef>
          <a:fontRef idx="major"/>
        </p:style>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
        <p:nvSpPr>
          <p:cNvPr id="14" name="燕尾形箭头 13"/>
          <p:cNvSpPr/>
          <p:nvPr/>
        </p:nvSpPr>
        <p:spPr bwMode="auto">
          <a:xfrm rot="10800000">
            <a:off x="5178425" y="3496011"/>
            <a:ext cx="1257300" cy="810761"/>
          </a:xfrm>
          <a:prstGeom prst="notchedRightArrow">
            <a:avLst/>
          </a:prstGeom>
          <a:solidFill>
            <a:srgbClr val="7030A0"/>
          </a:solidFill>
          <a:ln w="9525" cap="flat" cmpd="sng" algn="ctr">
            <a:solidFill>
              <a:schemeClr val="tx1"/>
            </a:solidFill>
            <a:prstDash val="solid"/>
            <a:round/>
            <a:headEnd type="none" w="med" len="med"/>
            <a:tailEnd type="none" w="med" len="med"/>
          </a:ln>
          <a:effectLst/>
        </p:spPr>
        <p:style>
          <a:lnRef idx="0">
            <a:scrgbClr r="0" g="0" b="0"/>
          </a:lnRef>
          <a:fillRef idx="1003">
            <a:schemeClr val="dk2"/>
          </a:fillRef>
          <a:effectRef idx="0">
            <a:scrgbClr r="0" g="0" b="0"/>
          </a:effectRef>
          <a:fontRef idx="major"/>
        </p:style>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
        <p:nvSpPr>
          <p:cNvPr id="15" name="燕尾形箭头 14"/>
          <p:cNvSpPr/>
          <p:nvPr/>
        </p:nvSpPr>
        <p:spPr bwMode="auto">
          <a:xfrm rot="10800000">
            <a:off x="5178425" y="5114355"/>
            <a:ext cx="1257300" cy="810761"/>
          </a:xfrm>
          <a:prstGeom prst="notchedRightArrow">
            <a:avLst/>
          </a:prstGeom>
          <a:solidFill>
            <a:srgbClr val="7030A0"/>
          </a:solidFill>
          <a:ln w="9525" cap="flat" cmpd="sng" algn="ctr">
            <a:solidFill>
              <a:schemeClr val="tx1"/>
            </a:solidFill>
            <a:prstDash val="solid"/>
            <a:round/>
            <a:headEnd type="none" w="med" len="med"/>
            <a:tailEnd type="none" w="med" len="med"/>
          </a:ln>
          <a:effectLst/>
        </p:spPr>
        <p:style>
          <a:lnRef idx="0">
            <a:scrgbClr r="0" g="0" b="0"/>
          </a:lnRef>
          <a:fillRef idx="1003">
            <a:schemeClr val="dk2"/>
          </a:fillRef>
          <a:effectRef idx="0">
            <a:scrgbClr r="0" g="0" b="0"/>
          </a:effectRef>
          <a:fontRef idx="major"/>
        </p:style>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866" y="340043"/>
            <a:ext cx="11360149" cy="647700"/>
          </a:xfrm>
        </p:spPr>
        <p:txBody>
          <a:bodyPr/>
          <a:lstStyle/>
          <a:p>
            <a:r>
              <a:rPr lang="zh-CN" altLang="en-US" dirty="0"/>
              <a:t>小结</a:t>
            </a:r>
            <a:endParaRPr lang="zh-CN" altLang="en-US" dirty="0"/>
          </a:p>
        </p:txBody>
      </p:sp>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90349" y="1758818"/>
            <a:ext cx="8382727" cy="377375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圆角矩形 15"/>
          <p:cNvSpPr/>
          <p:nvPr/>
        </p:nvSpPr>
        <p:spPr>
          <a:xfrm>
            <a:off x="1809720" y="3028945"/>
            <a:ext cx="3571900" cy="17859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524000" y="1080135"/>
            <a:ext cx="9143999" cy="5372330"/>
          </a:xfr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4"/>
          <p:cNvSpPr>
            <a:spLocks noGrp="1"/>
          </p:cNvSpPr>
          <p:nvPr>
            <p:ph type="ftr" sz="quarter" idx="10"/>
          </p:nvPr>
        </p:nvSpPr>
        <p:spPr bwMode="auto">
          <a:noFill/>
          <a:ln>
            <a:miter lim="800000"/>
          </a:ln>
        </p:spPr>
        <p:txBody>
          <a:bodyPr/>
          <a:lstStyle/>
          <a:p>
            <a:r>
              <a:rPr lang="en-US" altLang="zh-CN"/>
              <a:t>Information Technology Project Management, Fifth Edition, Copyright 2007                  </a:t>
            </a:r>
            <a:endParaRPr lang="en-US" altLang="zh-CN"/>
          </a:p>
        </p:txBody>
      </p:sp>
      <p:sp>
        <p:nvSpPr>
          <p:cNvPr id="32771" name="Rectangle 2"/>
          <p:cNvSpPr>
            <a:spLocks noGrp="1" noChangeArrowheads="1"/>
          </p:cNvSpPr>
          <p:nvPr>
            <p:ph type="title"/>
          </p:nvPr>
        </p:nvSpPr>
        <p:spPr>
          <a:xfrm>
            <a:off x="390525" y="353695"/>
            <a:ext cx="8305800" cy="524510"/>
          </a:xfrm>
          <a:noFill/>
          <a:ln w="9525">
            <a:noFill/>
            <a:miter lim="800000"/>
          </a:ln>
        </p:spPr>
        <p:txBody>
          <a:bodyPr vert="horz" wrap="square" lIns="0" tIns="45720" rIns="0" bIns="45720" numCol="1" anchor="t" anchorCtr="0" compatLnSpc="1"/>
          <a:lstStyle/>
          <a:p>
            <a:r>
              <a:rPr lang="zh-CN" altLang="en-US" dirty="0"/>
              <a:t>项目集管理</a:t>
            </a:r>
            <a:endParaRPr lang="en-US" altLang="zh-CN" dirty="0"/>
          </a:p>
        </p:txBody>
      </p:sp>
      <p:sp>
        <p:nvSpPr>
          <p:cNvPr id="89091" name="Rectangle 3"/>
          <p:cNvSpPr>
            <a:spLocks noGrp="1" noChangeArrowheads="1"/>
          </p:cNvSpPr>
          <p:nvPr>
            <p:ph sz="quarter" idx="1"/>
          </p:nvPr>
        </p:nvSpPr>
        <p:spPr>
          <a:xfrm>
            <a:off x="389890" y="1275080"/>
            <a:ext cx="10449560" cy="4191000"/>
          </a:xfrm>
        </p:spPr>
        <p:txBody>
          <a:bodyPr>
            <a:noAutofit/>
          </a:bodyPr>
          <a:lstStyle/>
          <a:p>
            <a:pPr eaLnBrk="1" hangingPunct="1">
              <a:lnSpc>
                <a:spcPct val="160000"/>
              </a:lnSpc>
              <a:spcBef>
                <a:spcPts val="300"/>
              </a:spcBef>
              <a:defRPr/>
            </a:pPr>
            <a:r>
              <a:rPr lang="zh-CN" altLang="en-US" sz="2400" dirty="0">
                <a:latin typeface="Arial" panose="020B0604020202020204" pitchFamily="34" charset="0"/>
              </a:rPr>
              <a:t>项目集</a:t>
            </a:r>
            <a:r>
              <a:rPr lang="en-US" altLang="zh-CN" sz="2400" dirty="0">
                <a:latin typeface="Arial" panose="020B0604020202020204" pitchFamily="34" charset="0"/>
              </a:rPr>
              <a:t>[Program]:</a:t>
            </a:r>
            <a:r>
              <a:rPr lang="zh-CN" altLang="en-US" sz="2400" dirty="0">
                <a:latin typeface="Arial" panose="020B0604020202020204" pitchFamily="34" charset="0"/>
              </a:rPr>
              <a:t>一组</a:t>
            </a:r>
            <a:r>
              <a:rPr lang="zh-CN" altLang="en-US" sz="2400" dirty="0">
                <a:solidFill>
                  <a:srgbClr val="FF0000"/>
                </a:solidFill>
                <a:latin typeface="Arial" panose="020B0604020202020204" pitchFamily="34" charset="0"/>
              </a:rPr>
              <a:t>相互关联</a:t>
            </a:r>
            <a:r>
              <a:rPr lang="zh-CN" altLang="en-US" sz="2400" dirty="0">
                <a:latin typeface="Arial" panose="020B0604020202020204" pitchFamily="34" charset="0"/>
              </a:rPr>
              <a:t>且</a:t>
            </a:r>
            <a:r>
              <a:rPr lang="zh-CN" altLang="en-US" sz="2400" dirty="0">
                <a:solidFill>
                  <a:srgbClr val="FF0000"/>
                </a:solidFill>
                <a:latin typeface="Arial" panose="020B0604020202020204" pitchFamily="34" charset="0"/>
              </a:rPr>
              <a:t>被协调管理</a:t>
            </a:r>
            <a:r>
              <a:rPr lang="zh-CN" altLang="en-US" sz="2400" dirty="0">
                <a:latin typeface="Arial" panose="020B0604020202020204" pitchFamily="34" charset="0"/>
              </a:rPr>
              <a:t>的项目</a:t>
            </a:r>
            <a:endParaRPr lang="en-US" altLang="zh-CN" sz="2400" dirty="0">
              <a:latin typeface="Arial" panose="020B0604020202020204" pitchFamily="34" charset="0"/>
            </a:endParaRPr>
          </a:p>
          <a:p>
            <a:pPr lvl="1" eaLnBrk="1" hangingPunct="1">
              <a:lnSpc>
                <a:spcPct val="160000"/>
              </a:lnSpc>
              <a:spcBef>
                <a:spcPts val="300"/>
              </a:spcBef>
              <a:defRPr/>
            </a:pPr>
            <a:r>
              <a:rPr lang="zh-CN" altLang="en-US" sz="2000" dirty="0">
                <a:latin typeface="Arial" panose="020B0604020202020204" pitchFamily="34" charset="0"/>
              </a:rPr>
              <a:t>协调管理是为了获得单个项目分别管理所无法实现的优势</a:t>
            </a:r>
            <a:endParaRPr lang="en-US" altLang="zh-CN" sz="2000" dirty="0">
              <a:latin typeface="Arial" panose="020B0604020202020204" pitchFamily="34" charset="0"/>
            </a:endParaRPr>
          </a:p>
          <a:p>
            <a:pPr lvl="1" eaLnBrk="1" hangingPunct="1">
              <a:lnSpc>
                <a:spcPct val="160000"/>
              </a:lnSpc>
              <a:spcBef>
                <a:spcPts val="300"/>
              </a:spcBef>
              <a:defRPr/>
            </a:pPr>
            <a:r>
              <a:rPr lang="zh-CN" altLang="en-US" sz="2000" dirty="0">
                <a:latin typeface="Arial" panose="020B0604020202020204" pitchFamily="34" charset="0"/>
              </a:rPr>
              <a:t>例如“三年大变样”中的道路改造，多条路协调好先后顺序才能在保障交通的前提下改造</a:t>
            </a:r>
            <a:endParaRPr lang="en-US" sz="2000" dirty="0">
              <a:latin typeface="Arial" panose="020B0604020202020204" pitchFamily="34" charset="0"/>
            </a:endParaRPr>
          </a:p>
          <a:p>
            <a:pPr eaLnBrk="1" hangingPunct="1">
              <a:lnSpc>
                <a:spcPct val="120000"/>
              </a:lnSpc>
              <a:spcBef>
                <a:spcPts val="300"/>
              </a:spcBef>
              <a:defRPr/>
            </a:pPr>
            <a:r>
              <a:rPr lang="zh-CN" altLang="en-US" sz="2400" dirty="0">
                <a:latin typeface="Arial" panose="020B0604020202020204" pitchFamily="34" charset="0"/>
              </a:rPr>
              <a:t>项目集经理</a:t>
            </a:r>
            <a:r>
              <a:rPr lang="en-US" altLang="zh-CN" sz="2400" dirty="0">
                <a:latin typeface="Arial" panose="020B0604020202020204" pitchFamily="34" charset="0"/>
              </a:rPr>
              <a:t>[Program</a:t>
            </a:r>
            <a:r>
              <a:rPr lang="zh-CN" altLang="en-US" sz="2400" dirty="0">
                <a:latin typeface="Arial" panose="020B0604020202020204" pitchFamily="34" charset="0"/>
              </a:rPr>
              <a:t>　</a:t>
            </a:r>
            <a:r>
              <a:rPr lang="en-US" altLang="zh-CN" sz="2400" dirty="0">
                <a:latin typeface="Arial" panose="020B0604020202020204" pitchFamily="34" charset="0"/>
              </a:rPr>
              <a:t>managers]</a:t>
            </a:r>
            <a:r>
              <a:rPr lang="zh-CN" altLang="en-US" sz="2400" dirty="0">
                <a:latin typeface="Arial" panose="020B0604020202020204" pitchFamily="34" charset="0"/>
              </a:rPr>
              <a:t>是项目经理的老板，负责监督和推进项目集工作。领导并指导项目经理完成项目集中的项目</a:t>
            </a:r>
            <a:endParaRPr lang="en-US" altLang="zh-CN" sz="2400" dirty="0">
              <a:latin typeface="Arial" panose="020B0604020202020204" pitchFamily="34" charset="0"/>
            </a:endParaRPr>
          </a:p>
          <a:p>
            <a:pPr eaLnBrk="1" hangingPunct="1">
              <a:lnSpc>
                <a:spcPct val="120000"/>
              </a:lnSpc>
              <a:spcBef>
                <a:spcPts val="300"/>
              </a:spcBef>
              <a:defRPr/>
            </a:pPr>
            <a:r>
              <a:rPr lang="en-US" sz="2400" dirty="0">
                <a:latin typeface="Arial" panose="020B0604020202020204" pitchFamily="34" charset="0"/>
              </a:rPr>
              <a:t>IT</a:t>
            </a:r>
            <a:r>
              <a:rPr lang="zh-CN" altLang="en-US" sz="2400" dirty="0">
                <a:latin typeface="Arial" panose="020B0604020202020204" pitchFamily="34" charset="0"/>
              </a:rPr>
              <a:t>领域典型的项目集例子</a:t>
            </a:r>
            <a:r>
              <a:rPr lang="en-US" sz="2400" dirty="0">
                <a:latin typeface="Arial" panose="020B0604020202020204" pitchFamily="34" charset="0"/>
              </a:rPr>
              <a:t>: </a:t>
            </a:r>
            <a:r>
              <a:rPr lang="zh-CN" altLang="en-US" sz="2400" dirty="0">
                <a:latin typeface="Arial" panose="020B0604020202020204" pitchFamily="34" charset="0"/>
              </a:rPr>
              <a:t>基础架构</a:t>
            </a:r>
            <a:r>
              <a:rPr lang="en-US" sz="2400" dirty="0">
                <a:latin typeface="Arial" panose="020B0604020202020204" pitchFamily="34" charset="0"/>
              </a:rPr>
              <a:t>, </a:t>
            </a:r>
            <a:r>
              <a:rPr lang="zh-CN" altLang="en-US" sz="2400" dirty="0">
                <a:latin typeface="Arial" panose="020B0604020202020204" pitchFamily="34" charset="0"/>
              </a:rPr>
              <a:t>应用开发</a:t>
            </a:r>
            <a:r>
              <a:rPr lang="en-US" sz="2400" dirty="0">
                <a:latin typeface="Arial" panose="020B0604020202020204" pitchFamily="34" charset="0"/>
              </a:rPr>
              <a:t>, </a:t>
            </a:r>
            <a:r>
              <a:rPr lang="zh-CN" altLang="en-US" sz="2400" dirty="0">
                <a:latin typeface="Arial" panose="020B0604020202020204" pitchFamily="34" charset="0"/>
              </a:rPr>
              <a:t>用户支持等</a:t>
            </a:r>
            <a:endParaRPr lang="en-US" sz="2400" dirty="0">
              <a:latin typeface="Arial" panose="020B0604020202020204" pitchFamily="34" charset="0"/>
            </a:endParaRPr>
          </a:p>
        </p:txBody>
      </p:sp>
      <p:sp>
        <p:nvSpPr>
          <p:cNvPr id="32773"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blinds(horizontal)">
                                      <p:cBhvr>
                                        <p:cTn id="7" dur="500"/>
                                        <p:tgtEl>
                                          <p:spTgt spid="89091">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9091">
                                            <p:txEl>
                                              <p:pRg st="1" end="1"/>
                                            </p:txEl>
                                          </p:spTgt>
                                        </p:tgtEl>
                                        <p:attrNameLst>
                                          <p:attrName>style.visibility</p:attrName>
                                        </p:attrNameLst>
                                      </p:cBhvr>
                                      <p:to>
                                        <p:strVal val="visible"/>
                                      </p:to>
                                    </p:set>
                                    <p:animEffect transition="in" filter="blinds(horizontal)">
                                      <p:cBhvr>
                                        <p:cTn id="10" dur="500"/>
                                        <p:tgtEl>
                                          <p:spTgt spid="89091">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9091">
                                            <p:txEl>
                                              <p:pRg st="2" end="2"/>
                                            </p:txEl>
                                          </p:spTgt>
                                        </p:tgtEl>
                                        <p:attrNameLst>
                                          <p:attrName>style.visibility</p:attrName>
                                        </p:attrNameLst>
                                      </p:cBhvr>
                                      <p:to>
                                        <p:strVal val="visible"/>
                                      </p:to>
                                    </p:set>
                                    <p:animEffect transition="in" filter="blinds(horizontal)">
                                      <p:cBhvr>
                                        <p:cTn id="13" dur="500"/>
                                        <p:tgtEl>
                                          <p:spTgt spid="8909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9091">
                                            <p:txEl>
                                              <p:pRg st="3" end="3"/>
                                            </p:txEl>
                                          </p:spTgt>
                                        </p:tgtEl>
                                        <p:attrNameLst>
                                          <p:attrName>style.visibility</p:attrName>
                                        </p:attrNameLst>
                                      </p:cBhvr>
                                      <p:to>
                                        <p:strVal val="visible"/>
                                      </p:to>
                                    </p:set>
                                    <p:animEffect transition="in" filter="blinds(horizontal)">
                                      <p:cBhvr>
                                        <p:cTn id="18" dur="500"/>
                                        <p:tgtEl>
                                          <p:spTgt spid="8909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9091">
                                            <p:txEl>
                                              <p:pRg st="4" end="4"/>
                                            </p:txEl>
                                          </p:spTgt>
                                        </p:tgtEl>
                                        <p:attrNameLst>
                                          <p:attrName>style.visibility</p:attrName>
                                        </p:attrNameLst>
                                      </p:cBhvr>
                                      <p:to>
                                        <p:strVal val="visible"/>
                                      </p:to>
                                    </p:set>
                                    <p:animEffect transition="in" filter="blinds(horizontal)">
                                      <p:cBhvr>
                                        <p:cTn id="23" dur="500"/>
                                        <p:tgtEl>
                                          <p:spTgt spid="890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4"/>
          <p:cNvSpPr>
            <a:spLocks noGrp="1"/>
          </p:cNvSpPr>
          <p:nvPr>
            <p:ph type="ftr" sz="quarter" idx="10"/>
          </p:nvPr>
        </p:nvSpPr>
        <p:spPr bwMode="auto">
          <a:noFill/>
          <a:ln>
            <a:miter lim="800000"/>
          </a:ln>
        </p:spPr>
        <p:txBody>
          <a:bodyPr/>
          <a:lstStyle/>
          <a:p>
            <a:r>
              <a:rPr lang="en-US" altLang="zh-CN"/>
              <a:t>Information Technology Project Management, Fifth Edition, Copyright 2007                  </a:t>
            </a:r>
            <a:endParaRPr lang="en-US" altLang="zh-CN"/>
          </a:p>
        </p:txBody>
      </p:sp>
      <p:sp>
        <p:nvSpPr>
          <p:cNvPr id="33795" name="Title 1"/>
          <p:cNvSpPr>
            <a:spLocks noGrp="1"/>
          </p:cNvSpPr>
          <p:nvPr>
            <p:ph type="title"/>
          </p:nvPr>
        </p:nvSpPr>
        <p:spPr>
          <a:xfrm>
            <a:off x="545465" y="370205"/>
            <a:ext cx="9665335" cy="551815"/>
          </a:xfrm>
          <a:noFill/>
          <a:ln w="9525">
            <a:noFill/>
            <a:miter lim="800000"/>
          </a:ln>
        </p:spPr>
        <p:txBody>
          <a:bodyPr vert="horz" wrap="square" lIns="0" tIns="45720" rIns="0" bIns="45720" numCol="1" anchor="t" anchorCtr="0" compatLnSpc="1"/>
          <a:lstStyle/>
          <a:p>
            <a:r>
              <a:rPr lang="zh-CN" altLang="en-US" dirty="0"/>
              <a:t>项目组合管理</a:t>
            </a:r>
            <a:endParaRPr lang="en-US" altLang="zh-CN" dirty="0"/>
          </a:p>
        </p:txBody>
      </p:sp>
      <p:sp>
        <p:nvSpPr>
          <p:cNvPr id="33796" name="Footer Placeholder 2"/>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sp>
        <p:nvSpPr>
          <p:cNvPr id="33797" name="Content Placeholder 3"/>
          <p:cNvSpPr>
            <a:spLocks noGrp="1"/>
          </p:cNvSpPr>
          <p:nvPr>
            <p:ph sz="quarter" idx="1"/>
          </p:nvPr>
        </p:nvSpPr>
        <p:spPr>
          <a:xfrm>
            <a:off x="546100" y="1295400"/>
            <a:ext cx="9664700" cy="5029200"/>
          </a:xfrm>
        </p:spPr>
        <p:txBody>
          <a:bodyPr/>
          <a:lstStyle/>
          <a:p>
            <a:pPr eaLnBrk="1" hangingPunct="1"/>
            <a:r>
              <a:rPr lang="zh-CN" altLang="en-US" sz="2400" dirty="0">
                <a:latin typeface="Arial" panose="020B0604020202020204" pitchFamily="34" charset="0"/>
              </a:rPr>
              <a:t>项目组合</a:t>
            </a:r>
            <a:r>
              <a:rPr lang="zh-CN" altLang="en-US" sz="2400" dirty="0">
                <a:latin typeface="Arial" panose="020B0604020202020204" pitchFamily="34" charset="0"/>
                <a:sym typeface="+mn-ea"/>
              </a:rPr>
              <a:t>[Portfolio]</a:t>
            </a:r>
            <a:r>
              <a:rPr lang="zh-CN" altLang="en-US" sz="2400" dirty="0">
                <a:latin typeface="Arial" panose="020B0604020202020204" pitchFamily="34" charset="0"/>
              </a:rPr>
              <a:t>是指为便于有效管理、实现组织战略业务目标而组合在一起的项目、项目集和其他工作</a:t>
            </a:r>
            <a:endParaRPr lang="en-US" altLang="zh-CN" sz="2800" dirty="0">
              <a:latin typeface="Arial" panose="020B0604020202020204" pitchFamily="34" charset="0"/>
            </a:endParaRPr>
          </a:p>
          <a:p>
            <a:pPr lvl="1" eaLnBrk="1" hangingPunct="1"/>
            <a:r>
              <a:rPr lang="zh-CN" altLang="en-US" sz="2000" dirty="0">
                <a:latin typeface="Arial" panose="020B0604020202020204" pitchFamily="34" charset="0"/>
              </a:rPr>
              <a:t>组织将项目及项目集组合并进行管理，使其作为一个投资组合，从而促成整个组织的成功。</a:t>
            </a:r>
            <a:r>
              <a:rPr lang="zh-CN" altLang="en-US" sz="2000" dirty="0">
                <a:solidFill>
                  <a:srgbClr val="FF0000"/>
                </a:solidFill>
                <a:latin typeface="Arial" panose="020B0604020202020204" pitchFamily="34" charset="0"/>
              </a:rPr>
              <a:t>项目组合中的项目、项目集不一定彼此存在依赖或有直接关系</a:t>
            </a:r>
            <a:endParaRPr lang="zh-CN" altLang="en-US" sz="2000" dirty="0">
              <a:latin typeface="Arial" panose="020B0604020202020204" pitchFamily="34" charset="0"/>
            </a:endParaRPr>
          </a:p>
          <a:p>
            <a:pPr lvl="1" eaLnBrk="1" hangingPunct="1"/>
            <a:r>
              <a:rPr lang="zh-CN" altLang="en-US" sz="2000" dirty="0">
                <a:latin typeface="Arial" panose="020B0604020202020204" pitchFamily="34" charset="0"/>
              </a:rPr>
              <a:t>例如“三年大变样”实现某市构建良好招商环境和良好生活环境的战略目标，包含了道路改造、城中村改造、城市绿化、商业区改造等项目和项目集</a:t>
            </a:r>
            <a:endParaRPr lang="en-US" altLang="zh-CN" sz="2400" dirty="0">
              <a:latin typeface="Arial" panose="020B0604020202020204" pitchFamily="34" charset="0"/>
            </a:endParaRPr>
          </a:p>
          <a:p>
            <a:pPr eaLnBrk="1" hangingPunct="1"/>
            <a:r>
              <a:rPr lang="zh-CN" altLang="en-US" sz="2400" dirty="0">
                <a:latin typeface="Arial" panose="020B0604020202020204" pitchFamily="34" charset="0"/>
              </a:rPr>
              <a:t>项目组合经理[Portfolio managers] 从战略视角帮助组织挑选并分析项目，以此帮助组织作出明智的投资决策</a:t>
            </a:r>
            <a:endParaRPr lang="zh-CN" altLang="en-US" sz="24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797">
                                            <p:txEl>
                                              <p:pRg st="0" end="0"/>
                                            </p:txEl>
                                          </p:spTgt>
                                        </p:tgtEl>
                                        <p:attrNameLst>
                                          <p:attrName>style.visibility</p:attrName>
                                        </p:attrNameLst>
                                      </p:cBhvr>
                                      <p:to>
                                        <p:strVal val="visible"/>
                                      </p:to>
                                    </p:set>
                                    <p:animEffect transition="in" filter="blinds(horizontal)">
                                      <p:cBhvr>
                                        <p:cTn id="7" dur="500"/>
                                        <p:tgtEl>
                                          <p:spTgt spid="3379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3797">
                                            <p:txEl>
                                              <p:pRg st="1" end="1"/>
                                            </p:txEl>
                                          </p:spTgt>
                                        </p:tgtEl>
                                        <p:attrNameLst>
                                          <p:attrName>style.visibility</p:attrName>
                                        </p:attrNameLst>
                                      </p:cBhvr>
                                      <p:to>
                                        <p:strVal val="visible"/>
                                      </p:to>
                                    </p:set>
                                    <p:animEffect transition="in" filter="blinds(horizontal)">
                                      <p:cBhvr>
                                        <p:cTn id="10" dur="500"/>
                                        <p:tgtEl>
                                          <p:spTgt spid="33797">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3797">
                                            <p:txEl>
                                              <p:pRg st="2" end="2"/>
                                            </p:txEl>
                                          </p:spTgt>
                                        </p:tgtEl>
                                        <p:attrNameLst>
                                          <p:attrName>style.visibility</p:attrName>
                                        </p:attrNameLst>
                                      </p:cBhvr>
                                      <p:to>
                                        <p:strVal val="visible"/>
                                      </p:to>
                                    </p:set>
                                    <p:animEffect transition="in" filter="blinds(horizontal)">
                                      <p:cBhvr>
                                        <p:cTn id="13" dur="500"/>
                                        <p:tgtEl>
                                          <p:spTgt spid="3379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3797">
                                            <p:txEl>
                                              <p:pRg st="3" end="3"/>
                                            </p:txEl>
                                          </p:spTgt>
                                        </p:tgtEl>
                                        <p:attrNameLst>
                                          <p:attrName>style.visibility</p:attrName>
                                        </p:attrNameLst>
                                      </p:cBhvr>
                                      <p:to>
                                        <p:strVal val="visible"/>
                                      </p:to>
                                    </p:set>
                                    <p:animEffect transition="in" filter="blinds(horizontal)">
                                      <p:cBhvr>
                                        <p:cTn id="18" dur="500"/>
                                        <p:tgtEl>
                                          <p:spTgt spid="3379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news.cqnews.net/gn/200606/W020080408460552468916.jpg"/>
          <p:cNvPicPr>
            <a:picLocks noChangeAspect="1" noChangeArrowheads="1"/>
          </p:cNvPicPr>
          <p:nvPr/>
        </p:nvPicPr>
        <p:blipFill>
          <a:blip r:embed="rId1"/>
          <a:srcRect/>
          <a:stretch>
            <a:fillRect/>
          </a:stretch>
        </p:blipFill>
        <p:spPr bwMode="auto">
          <a:xfrm>
            <a:off x="1828800" y="4404148"/>
            <a:ext cx="3048000" cy="2025227"/>
          </a:xfrm>
          <a:prstGeom prst="rect">
            <a:avLst/>
          </a:prstGeom>
          <a:noFill/>
        </p:spPr>
      </p:pic>
      <p:sp>
        <p:nvSpPr>
          <p:cNvPr id="2" name="标题 1"/>
          <p:cNvSpPr>
            <a:spLocks noGrp="1"/>
          </p:cNvSpPr>
          <p:nvPr>
            <p:ph type="title"/>
          </p:nvPr>
        </p:nvSpPr>
        <p:spPr>
          <a:xfrm>
            <a:off x="400051" y="372428"/>
            <a:ext cx="11360149" cy="647700"/>
          </a:xfrm>
          <a:noFill/>
          <a:ln w="9525">
            <a:noFill/>
            <a:miter lim="800000"/>
          </a:ln>
        </p:spPr>
        <p:txBody>
          <a:bodyPr vert="horz" wrap="square" lIns="0" tIns="45720" rIns="0" bIns="45720" numCol="1" anchor="t" anchorCtr="0" compatLnSpc="1"/>
          <a:lstStyle/>
          <a:p>
            <a:r>
              <a:rPr lang="zh-CN" altLang="en-US" dirty="0"/>
              <a:t>大型项目示例</a:t>
            </a:r>
            <a:endParaRPr lang="zh-CN" altLang="en-US" dirty="0"/>
          </a:p>
        </p:txBody>
      </p:sp>
      <p:sp>
        <p:nvSpPr>
          <p:cNvPr id="4" name="页脚占位符 3"/>
          <p:cNvSpPr>
            <a:spLocks noGrp="1"/>
          </p:cNvSpPr>
          <p:nvPr>
            <p:ph type="ftr" sz="quarter" idx="10"/>
          </p:nvPr>
        </p:nvSpPr>
        <p:spPr/>
        <p:txBody>
          <a:bodyPr/>
          <a:lstStyle/>
          <a:p>
            <a:pPr>
              <a:defRPr/>
            </a:pPr>
            <a:r>
              <a:rPr lang="en-US"/>
              <a:t>Information Technology Project Management, Fifth Edition, Copyright 2007</a:t>
            </a:r>
            <a:endParaRPr lang="en-US"/>
          </a:p>
        </p:txBody>
      </p:sp>
      <p:graphicFrame>
        <p:nvGraphicFramePr>
          <p:cNvPr id="8" name="图示 7"/>
          <p:cNvGraphicFramePr/>
          <p:nvPr/>
        </p:nvGraphicFramePr>
        <p:xfrm>
          <a:off x="1905000" y="1447800"/>
          <a:ext cx="70866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p:cNvSpPr txBox="1"/>
          <p:nvPr/>
        </p:nvSpPr>
        <p:spPr>
          <a:xfrm>
            <a:off x="7924800" y="1447800"/>
            <a:ext cx="1452880" cy="398780"/>
          </a:xfrm>
          <a:prstGeom prst="rect">
            <a:avLst/>
          </a:prstGeom>
          <a:noFill/>
        </p:spPr>
        <p:txBody>
          <a:bodyPr wrap="none" rtlCol="0">
            <a:spAutoFit/>
          </a:bodyPr>
          <a:lstStyle/>
          <a:p>
            <a:r>
              <a:rPr lang="zh-CN" altLang="en-US" dirty="0"/>
              <a:t>承办奥运会</a:t>
            </a:r>
            <a:endParaRPr lang="zh-CN" altLang="en-US" dirty="0"/>
          </a:p>
        </p:txBody>
      </p:sp>
      <p:sp>
        <p:nvSpPr>
          <p:cNvPr id="10" name="TextBox 9"/>
          <p:cNvSpPr txBox="1"/>
          <p:nvPr/>
        </p:nvSpPr>
        <p:spPr>
          <a:xfrm>
            <a:off x="7924800" y="2438400"/>
            <a:ext cx="1960880" cy="398780"/>
          </a:xfrm>
          <a:prstGeom prst="rect">
            <a:avLst/>
          </a:prstGeom>
          <a:noFill/>
        </p:spPr>
        <p:txBody>
          <a:bodyPr wrap="none" rtlCol="0">
            <a:spAutoFit/>
          </a:bodyPr>
          <a:lstStyle/>
          <a:p>
            <a:r>
              <a:rPr lang="zh-CN" altLang="en-US" dirty="0"/>
              <a:t>奥运体育馆建设</a:t>
            </a:r>
            <a:endParaRPr lang="zh-CN" altLang="en-US" dirty="0"/>
          </a:p>
        </p:txBody>
      </p:sp>
      <p:sp>
        <p:nvSpPr>
          <p:cNvPr id="11" name="TextBox 10"/>
          <p:cNvSpPr txBox="1"/>
          <p:nvPr/>
        </p:nvSpPr>
        <p:spPr>
          <a:xfrm>
            <a:off x="7924800" y="3429000"/>
            <a:ext cx="1452880" cy="398780"/>
          </a:xfrm>
          <a:prstGeom prst="rect">
            <a:avLst/>
          </a:prstGeom>
          <a:noFill/>
        </p:spPr>
        <p:txBody>
          <a:bodyPr wrap="none" rtlCol="0">
            <a:spAutoFit/>
          </a:bodyPr>
          <a:lstStyle/>
          <a:p>
            <a:r>
              <a:rPr lang="zh-CN" altLang="en-US" dirty="0"/>
              <a:t>游泳馆建设</a:t>
            </a:r>
            <a:endParaRPr lang="zh-CN" altLang="en-US" dirty="0"/>
          </a:p>
        </p:txBody>
      </p:sp>
      <p:sp>
        <p:nvSpPr>
          <p:cNvPr id="12" name="TextBox 11"/>
          <p:cNvSpPr txBox="1"/>
          <p:nvPr/>
        </p:nvSpPr>
        <p:spPr>
          <a:xfrm>
            <a:off x="1676400" y="3429000"/>
            <a:ext cx="1706880" cy="398780"/>
          </a:xfrm>
          <a:prstGeom prst="rect">
            <a:avLst/>
          </a:prstGeom>
          <a:noFill/>
        </p:spPr>
        <p:txBody>
          <a:bodyPr wrap="none" rtlCol="0">
            <a:spAutoFit/>
          </a:bodyPr>
          <a:lstStyle/>
          <a:p>
            <a:r>
              <a:rPr lang="zh-CN" altLang="en-US" dirty="0"/>
              <a:t>羽毛球馆建设</a:t>
            </a:r>
            <a:endParaRPr lang="zh-CN" altLang="en-US" dirty="0"/>
          </a:p>
        </p:txBody>
      </p:sp>
      <p:sp>
        <p:nvSpPr>
          <p:cNvPr id="13" name="TextBox 12"/>
          <p:cNvSpPr txBox="1"/>
          <p:nvPr/>
        </p:nvSpPr>
        <p:spPr>
          <a:xfrm>
            <a:off x="7924800" y="4495800"/>
            <a:ext cx="1452880" cy="398780"/>
          </a:xfrm>
          <a:prstGeom prst="rect">
            <a:avLst/>
          </a:prstGeom>
          <a:noFill/>
        </p:spPr>
        <p:txBody>
          <a:bodyPr wrap="none" rtlCol="0">
            <a:spAutoFit/>
          </a:bodyPr>
          <a:lstStyle/>
          <a:p>
            <a:r>
              <a:rPr lang="zh-CN" altLang="en-US" dirty="0"/>
              <a:t>游泳池建设</a:t>
            </a:r>
            <a:endParaRPr lang="zh-CN" altLang="en-US" dirty="0"/>
          </a:p>
        </p:txBody>
      </p:sp>
      <p:sp>
        <p:nvSpPr>
          <p:cNvPr id="14" name="TextBox 13"/>
          <p:cNvSpPr txBox="1"/>
          <p:nvPr/>
        </p:nvSpPr>
        <p:spPr>
          <a:xfrm>
            <a:off x="7924800" y="5486400"/>
            <a:ext cx="1452880" cy="398780"/>
          </a:xfrm>
          <a:prstGeom prst="rect">
            <a:avLst/>
          </a:prstGeom>
          <a:noFill/>
        </p:spPr>
        <p:txBody>
          <a:bodyPr wrap="none" rtlCol="0">
            <a:spAutoFit/>
          </a:bodyPr>
          <a:lstStyle/>
          <a:p>
            <a:r>
              <a:rPr lang="zh-CN" altLang="en-US" dirty="0"/>
              <a:t>更衣室建设</a:t>
            </a:r>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9088"/>
            <a:ext cx="11360149" cy="647700"/>
          </a:xfrm>
        </p:spPr>
        <p:txBody>
          <a:bodyPr/>
          <a:lstStyle/>
          <a:p>
            <a:r>
              <a:rPr lang="zh-CN" altLang="en-US" dirty="0"/>
              <a:t>项目、项目集、项目组合之间的关系</a:t>
            </a:r>
            <a:endParaRPr lang="zh-CN" altLang="en-US" dirty="0"/>
          </a:p>
        </p:txBody>
      </p:sp>
      <p:pic>
        <p:nvPicPr>
          <p:cNvPr id="4" name="图片 3"/>
          <p:cNvPicPr>
            <a:picLocks noChangeAspect="1"/>
          </p:cNvPicPr>
          <p:nvPr/>
        </p:nvPicPr>
        <p:blipFill>
          <a:blip r:embed="rId1"/>
          <a:stretch>
            <a:fillRect/>
          </a:stretch>
        </p:blipFill>
        <p:spPr>
          <a:xfrm>
            <a:off x="1624569" y="1489075"/>
            <a:ext cx="8914286" cy="4582517"/>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4"/>
          <p:cNvSpPr>
            <a:spLocks noGrp="1"/>
          </p:cNvSpPr>
          <p:nvPr>
            <p:ph type="ftr" sz="quarter" idx="10"/>
          </p:nvPr>
        </p:nvSpPr>
        <p:spPr bwMode="auto">
          <a:noFill/>
          <a:ln>
            <a:miter lim="800000"/>
          </a:ln>
        </p:spPr>
        <p:txBody>
          <a:bodyPr/>
          <a:lstStyle/>
          <a:p>
            <a:r>
              <a:rPr lang="en-US" altLang="zh-CN"/>
              <a:t>Information Technology Project Management, Fifth Edition, Copyright 2007                  </a:t>
            </a:r>
            <a:endParaRPr lang="en-US" altLang="zh-CN"/>
          </a:p>
        </p:txBody>
      </p:sp>
      <p:sp>
        <p:nvSpPr>
          <p:cNvPr id="34819" name="Title 1"/>
          <p:cNvSpPr>
            <a:spLocks noGrp="1"/>
          </p:cNvSpPr>
          <p:nvPr>
            <p:ph type="title"/>
          </p:nvPr>
        </p:nvSpPr>
        <p:spPr>
          <a:xfrm>
            <a:off x="551815" y="273685"/>
            <a:ext cx="10116185" cy="537845"/>
          </a:xfrm>
          <a:noFill/>
          <a:ln w="9525">
            <a:noFill/>
            <a:miter lim="800000"/>
          </a:ln>
        </p:spPr>
        <p:txBody>
          <a:bodyPr vert="horz" wrap="square" lIns="0" tIns="45720" rIns="0" bIns="45720" numCol="1" anchor="t" anchorCtr="0" compatLnSpc="1"/>
          <a:lstStyle/>
          <a:p>
            <a:r>
              <a:rPr lang="zh-CN" altLang="en-US" dirty="0"/>
              <a:t>项目管理与项目组合管理比较</a:t>
            </a:r>
            <a:endParaRPr lang="en-US" altLang="zh-CN" dirty="0"/>
          </a:p>
        </p:txBody>
      </p:sp>
      <p:sp>
        <p:nvSpPr>
          <p:cNvPr id="34820" name="Footer Placeholder 2"/>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sp>
        <p:nvSpPr>
          <p:cNvPr id="8" name="TextBox 7"/>
          <p:cNvSpPr txBox="1"/>
          <p:nvPr/>
        </p:nvSpPr>
        <p:spPr>
          <a:xfrm>
            <a:off x="2085975" y="4463415"/>
            <a:ext cx="3200400" cy="1783715"/>
          </a:xfrm>
          <a:prstGeom prst="rect">
            <a:avLst/>
          </a:prstGeom>
          <a:noFill/>
        </p:spPr>
        <p:txBody>
          <a:bodyPr wrap="square" rtlCol="0">
            <a:spAutoFit/>
          </a:bodyPr>
          <a:lstStyle/>
          <a:p>
            <a:r>
              <a:rPr lang="zh-CN" altLang="en-US" b="1" dirty="0"/>
              <a:t>项目管理</a:t>
            </a:r>
            <a:endParaRPr lang="en-US" altLang="zh-CN" b="1" dirty="0"/>
          </a:p>
          <a:p>
            <a:pPr>
              <a:buFont typeface="Arial" panose="020B0604020202020204" pitchFamily="34" charset="0"/>
              <a:buChar char="•"/>
            </a:pPr>
            <a:r>
              <a:rPr lang="zh-CN" altLang="en-US" sz="1800" dirty="0"/>
              <a:t>我们的项目实施的怎么样？</a:t>
            </a:r>
            <a:endParaRPr lang="en-US" altLang="zh-CN" sz="1800" dirty="0"/>
          </a:p>
          <a:p>
            <a:pPr>
              <a:buFont typeface="Arial" panose="020B0604020202020204" pitchFamily="34" charset="0"/>
              <a:buChar char="•"/>
            </a:pPr>
            <a:r>
              <a:rPr lang="zh-CN" altLang="en-US" sz="1800" dirty="0"/>
              <a:t>项目进度是否符合计划，并且花费也在预算之内？</a:t>
            </a:r>
            <a:endParaRPr lang="en-US" altLang="zh-CN" sz="1800" dirty="0"/>
          </a:p>
          <a:p>
            <a:pPr>
              <a:buFont typeface="Arial" panose="020B0604020202020204" pitchFamily="34" charset="0"/>
              <a:buChar char="•"/>
            </a:pPr>
            <a:r>
              <a:rPr lang="zh-CN" altLang="en-US" sz="1800" dirty="0"/>
              <a:t>项目的干系人知道他们应该做什么吗？</a:t>
            </a:r>
            <a:endParaRPr lang="zh-CN" altLang="en-US" sz="1800" dirty="0"/>
          </a:p>
        </p:txBody>
      </p:sp>
      <p:sp>
        <p:nvSpPr>
          <p:cNvPr id="9" name="TextBox 8"/>
          <p:cNvSpPr txBox="1"/>
          <p:nvPr/>
        </p:nvSpPr>
        <p:spPr>
          <a:xfrm>
            <a:off x="6429375" y="4463415"/>
            <a:ext cx="3200400" cy="1783715"/>
          </a:xfrm>
          <a:prstGeom prst="rect">
            <a:avLst/>
          </a:prstGeom>
          <a:noFill/>
        </p:spPr>
        <p:txBody>
          <a:bodyPr wrap="square" rtlCol="0">
            <a:spAutoFit/>
          </a:bodyPr>
          <a:lstStyle/>
          <a:p>
            <a:r>
              <a:rPr lang="zh-CN" altLang="en-US" b="1" dirty="0"/>
              <a:t>项目组合管理</a:t>
            </a:r>
            <a:endParaRPr lang="en-US" altLang="zh-CN" b="1" dirty="0"/>
          </a:p>
          <a:p>
            <a:pPr>
              <a:buFont typeface="Arial" panose="020B0604020202020204" pitchFamily="34" charset="0"/>
              <a:buChar char="•"/>
            </a:pPr>
            <a:r>
              <a:rPr lang="zh-CN" altLang="en-US" sz="1800" dirty="0"/>
              <a:t>我们是在做正确的项目吗？</a:t>
            </a:r>
            <a:endParaRPr lang="en-US" altLang="zh-CN" sz="1800" dirty="0"/>
          </a:p>
          <a:p>
            <a:pPr>
              <a:buFont typeface="Arial" panose="020B0604020202020204" pitchFamily="34" charset="0"/>
              <a:buChar char="•"/>
            </a:pPr>
            <a:r>
              <a:rPr lang="zh-CN" altLang="en-US" sz="1800" dirty="0"/>
              <a:t>我们是在合适的领域进行投资吗？</a:t>
            </a:r>
            <a:endParaRPr lang="en-US" altLang="zh-CN" sz="1800" dirty="0"/>
          </a:p>
          <a:p>
            <a:pPr>
              <a:buFont typeface="Arial" panose="020B0604020202020204" pitchFamily="34" charset="0"/>
              <a:buChar char="•"/>
            </a:pPr>
            <a:r>
              <a:rPr lang="zh-CN" altLang="en-US" sz="1800" dirty="0"/>
              <a:t>我们是否拥有具有竞争力的资源？</a:t>
            </a:r>
            <a:endParaRPr lang="zh-CN" altLang="en-US" sz="1800" dirty="0"/>
          </a:p>
        </p:txBody>
      </p:sp>
      <p:sp>
        <p:nvSpPr>
          <p:cNvPr id="10" name="云形标注 9"/>
          <p:cNvSpPr/>
          <p:nvPr/>
        </p:nvSpPr>
        <p:spPr>
          <a:xfrm>
            <a:off x="8715375" y="1186815"/>
            <a:ext cx="1752600" cy="1143000"/>
          </a:xfrm>
          <a:prstGeom prst="cloudCallout">
            <a:avLst>
              <a:gd name="adj1" fmla="val -33456"/>
              <a:gd name="adj2" fmla="val 766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做正确的事</a:t>
            </a:r>
            <a:endParaRPr lang="zh-CN" altLang="en-US" dirty="0">
              <a:latin typeface="微软雅黑" panose="020B0503020204020204" pitchFamily="34" charset="-122"/>
              <a:ea typeface="微软雅黑" panose="020B0503020204020204" pitchFamily="34" charset="-122"/>
            </a:endParaRPr>
          </a:p>
        </p:txBody>
      </p:sp>
      <p:sp>
        <p:nvSpPr>
          <p:cNvPr id="11" name="云形标注 10"/>
          <p:cNvSpPr/>
          <p:nvPr/>
        </p:nvSpPr>
        <p:spPr>
          <a:xfrm>
            <a:off x="1323975" y="1339215"/>
            <a:ext cx="1752600" cy="1143000"/>
          </a:xfrm>
          <a:prstGeom prst="cloudCallout">
            <a:avLst>
              <a:gd name="adj1" fmla="val 14510"/>
              <a:gd name="adj2" fmla="val 766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正确地做事</a:t>
            </a:r>
            <a:endParaRPr lang="zh-CN" altLang="en-US" dirty="0">
              <a:latin typeface="微软雅黑" panose="020B0503020204020204" pitchFamily="34" charset="-122"/>
              <a:ea typeface="微软雅黑" panose="020B0503020204020204" pitchFamily="34" charset="-122"/>
            </a:endParaRPr>
          </a:p>
        </p:txBody>
      </p:sp>
      <p:grpSp>
        <p:nvGrpSpPr>
          <p:cNvPr id="12" name="组合 11"/>
          <p:cNvGrpSpPr/>
          <p:nvPr/>
        </p:nvGrpSpPr>
        <p:grpSpPr>
          <a:xfrm rot="5400000">
            <a:off x="5143892" y="-441022"/>
            <a:ext cx="2112579" cy="7827676"/>
            <a:chOff x="804034" y="1489075"/>
            <a:chExt cx="2112579" cy="3436883"/>
          </a:xfrm>
        </p:grpSpPr>
        <p:sp>
          <p:nvSpPr>
            <p:cNvPr id="13" name="箭头: 上 12"/>
            <p:cNvSpPr/>
            <p:nvPr/>
          </p:nvSpPr>
          <p:spPr bwMode="auto">
            <a:xfrm>
              <a:off x="804034" y="1489075"/>
              <a:ext cx="2112579" cy="3436883"/>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Arial" panose="020B0604020202020204" pitchFamily="34" charset="0"/>
              </a:endParaRPr>
            </a:p>
          </p:txBody>
        </p:sp>
        <p:sp>
          <p:nvSpPr>
            <p:cNvPr id="14" name="文本框 13"/>
            <p:cNvSpPr txBox="1"/>
            <p:nvPr/>
          </p:nvSpPr>
          <p:spPr>
            <a:xfrm rot="16200000">
              <a:off x="1648265" y="1920398"/>
              <a:ext cx="615609" cy="460375"/>
            </a:xfrm>
            <a:prstGeom prst="rect">
              <a:avLst/>
            </a:prstGeom>
            <a:noFill/>
          </p:spPr>
          <p:txBody>
            <a:bodyPr wrap="none" rtlCol="0">
              <a:spAutoFit/>
            </a:bodyPr>
            <a:lstStyle/>
            <a:p>
              <a:r>
                <a:rPr lang="zh-CN" altLang="en-US" sz="2400" dirty="0"/>
                <a:t>战略目标</a:t>
              </a:r>
              <a:endParaRPr lang="zh-CN" altLang="en-US" sz="2400" dirty="0"/>
            </a:p>
          </p:txBody>
        </p:sp>
        <p:sp>
          <p:nvSpPr>
            <p:cNvPr id="15" name="文本框 14"/>
            <p:cNvSpPr txBox="1"/>
            <p:nvPr/>
          </p:nvSpPr>
          <p:spPr>
            <a:xfrm rot="16200000">
              <a:off x="1372420" y="4159439"/>
              <a:ext cx="615609" cy="460375"/>
            </a:xfrm>
            <a:prstGeom prst="rect">
              <a:avLst/>
            </a:prstGeom>
            <a:noFill/>
          </p:spPr>
          <p:txBody>
            <a:bodyPr wrap="none" rtlCol="0">
              <a:spAutoFit/>
            </a:bodyPr>
            <a:lstStyle/>
            <a:p>
              <a:r>
                <a:rPr lang="zh-CN" altLang="en-US" sz="2400" dirty="0"/>
                <a:t>战术目标</a:t>
              </a:r>
              <a:endParaRPr lang="zh-CN" altLang="en-US" sz="2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l="12500" t="15000" r="10000" b="12000"/>
          <a:stretch>
            <a:fillRect/>
          </a:stretch>
        </p:blipFill>
        <p:spPr bwMode="auto">
          <a:xfrm>
            <a:off x="1377315" y="939165"/>
            <a:ext cx="9144000" cy="5383161"/>
          </a:xfrm>
          <a:prstGeom prst="rect">
            <a:avLst/>
          </a:prstGeom>
          <a:noFill/>
          <a:ln w="9525">
            <a:noFill/>
            <a:miter lim="800000"/>
            <a:headEnd/>
            <a:tailEnd/>
          </a:ln>
          <a:effectLst/>
        </p:spPr>
      </p:pic>
      <p:sp>
        <p:nvSpPr>
          <p:cNvPr id="4" name="页脚占位符 3"/>
          <p:cNvSpPr>
            <a:spLocks noGrp="1"/>
          </p:cNvSpPr>
          <p:nvPr>
            <p:ph type="ftr" sz="quarter" idx="10"/>
          </p:nvPr>
        </p:nvSpPr>
        <p:spPr>
          <a:xfrm>
            <a:off x="4018915" y="6672580"/>
            <a:ext cx="3860800" cy="247650"/>
          </a:xfrm>
        </p:spPr>
        <p:txBody>
          <a:bodyPr/>
          <a:lstStyle/>
          <a:p>
            <a:pPr>
              <a:defRPr/>
            </a:pPr>
            <a:r>
              <a:rPr lang="en-US"/>
              <a:t>Information Technology Project Management, Fifth Edition, Copyright 2007                  </a:t>
            </a:r>
            <a:endParaRPr lang="en-US"/>
          </a:p>
        </p:txBody>
      </p:sp>
      <p:sp>
        <p:nvSpPr>
          <p:cNvPr id="6" name="TextBox 5"/>
          <p:cNvSpPr txBox="1"/>
          <p:nvPr/>
        </p:nvSpPr>
        <p:spPr>
          <a:xfrm>
            <a:off x="2977515" y="6322040"/>
            <a:ext cx="792480" cy="460375"/>
          </a:xfrm>
          <a:prstGeom prst="rect">
            <a:avLst/>
          </a:prstGeom>
          <a:solidFill>
            <a:schemeClr val="bg1"/>
          </a:solid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产品</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6025515" y="6322040"/>
            <a:ext cx="792480" cy="460375"/>
          </a:xfrm>
          <a:prstGeom prst="rect">
            <a:avLst/>
          </a:prstGeom>
          <a:solidFill>
            <a:schemeClr val="bg1"/>
          </a:solid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能力</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8540115" y="6322040"/>
            <a:ext cx="792480" cy="460375"/>
          </a:xfrm>
          <a:prstGeom prst="rect">
            <a:avLst/>
          </a:prstGeom>
          <a:solidFill>
            <a:schemeClr val="bg1"/>
          </a:solid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战略</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3"/>
          <p:cNvSpPr>
            <a:spLocks noGrp="1"/>
          </p:cNvSpPr>
          <p:nvPr>
            <p:ph type="ftr" sz="quarter" idx="10"/>
          </p:nvPr>
        </p:nvSpPr>
        <p:spPr bwMode="auto">
          <a:noFill/>
          <a:ln>
            <a:miter lim="800000"/>
          </a:ln>
        </p:spPr>
        <p:txBody>
          <a:bodyPr/>
          <a:lstStyle/>
          <a:p>
            <a:r>
              <a:rPr lang="en-US" altLang="zh-CN">
                <a:ea typeface="宋体" panose="02010600030101010101" pitchFamily="2" charset="-122"/>
              </a:rPr>
              <a:t>Information Technology Project Management, Fifth Edition, Copyright 2007</a:t>
            </a:r>
            <a:endParaRPr lang="en-US" altLang="zh-CN">
              <a:ea typeface="宋体" panose="02010600030101010101" pitchFamily="2" charset="-122"/>
            </a:endParaRPr>
          </a:p>
        </p:txBody>
      </p:sp>
      <p:sp>
        <p:nvSpPr>
          <p:cNvPr id="18436" name="Rectangle 2"/>
          <p:cNvSpPr>
            <a:spLocks noGrp="1" noChangeArrowheads="1"/>
          </p:cNvSpPr>
          <p:nvPr>
            <p:ph type="title"/>
          </p:nvPr>
        </p:nvSpPr>
        <p:spPr>
          <a:xfrm>
            <a:off x="546736" y="412433"/>
            <a:ext cx="11360149" cy="647700"/>
          </a:xfrm>
          <a:noFill/>
          <a:ln w="9525">
            <a:noFill/>
            <a:miter lim="800000"/>
          </a:ln>
        </p:spPr>
        <p:txBody>
          <a:bodyPr vert="horz" wrap="square" lIns="0" tIns="45720" rIns="0" bIns="45720" numCol="1" anchor="t" anchorCtr="0" compatLnSpc="1"/>
          <a:lstStyle/>
          <a:p>
            <a:r>
              <a:rPr lang="zh-CN" altLang="en-US" dirty="0"/>
              <a:t>组织结构对项目的影响</a:t>
            </a:r>
            <a:endParaRPr lang="en-US" altLang="zh-CN" dirty="0"/>
          </a:p>
        </p:txBody>
      </p:sp>
      <p:sp>
        <p:nvSpPr>
          <p:cNvPr id="18437" name="Rectangle 3"/>
          <p:cNvSpPr>
            <a:spLocks noGrp="1" noChangeArrowheads="1"/>
          </p:cNvSpPr>
          <p:nvPr>
            <p:ph type="body" idx="1"/>
          </p:nvPr>
        </p:nvSpPr>
        <p:spPr>
          <a:xfrm>
            <a:off x="546735" y="1600200"/>
            <a:ext cx="9664065" cy="4114800"/>
          </a:xfrm>
        </p:spPr>
        <p:txBody>
          <a:bodyPr/>
          <a:lstStyle/>
          <a:p>
            <a:r>
              <a:rPr lang="zh-CN" altLang="en-US" sz="2800" dirty="0">
                <a:ea typeface="宋体" panose="02010600030101010101" pitchFamily="2" charset="-122"/>
              </a:rPr>
              <a:t>有三种基本的组织结构</a:t>
            </a:r>
            <a:endParaRPr lang="en-US" altLang="zh-CN" sz="2800" dirty="0">
              <a:ea typeface="宋体" panose="02010600030101010101" pitchFamily="2" charset="-122"/>
            </a:endParaRPr>
          </a:p>
          <a:p>
            <a:pPr lvl="1"/>
            <a:r>
              <a:rPr lang="zh-CN" altLang="en-US" sz="2400" b="1" dirty="0">
                <a:ea typeface="宋体" panose="02010600030101010101" pitchFamily="2" charset="-122"/>
              </a:rPr>
              <a:t>职能型</a:t>
            </a:r>
            <a:r>
              <a:rPr lang="en-US" altLang="zh-CN" sz="2400" b="1" dirty="0">
                <a:ea typeface="宋体" panose="02010600030101010101" pitchFamily="2" charset="-122"/>
              </a:rPr>
              <a:t>[Functional]:</a:t>
            </a:r>
            <a:r>
              <a:rPr lang="en-US" altLang="zh-CN" sz="2400" dirty="0">
                <a:ea typeface="宋体" panose="02010600030101010101" pitchFamily="2" charset="-122"/>
              </a:rPr>
              <a:t> </a:t>
            </a:r>
            <a:r>
              <a:rPr lang="zh-CN" altLang="en-US" sz="2400" dirty="0">
                <a:ea typeface="宋体" panose="02010600030101010101" pitchFamily="2" charset="-122"/>
              </a:rPr>
              <a:t>职能经理对</a:t>
            </a:r>
            <a:r>
              <a:rPr lang="en-US" altLang="zh-CN" sz="2400" dirty="0">
                <a:ea typeface="宋体" panose="02010600030101010101" pitchFamily="2" charset="-122"/>
              </a:rPr>
              <a:t>CEO</a:t>
            </a:r>
            <a:r>
              <a:rPr lang="zh-CN" altLang="en-US" sz="2400" dirty="0">
                <a:ea typeface="宋体" panose="02010600030101010101" pitchFamily="2" charset="-122"/>
              </a:rPr>
              <a:t>负责</a:t>
            </a:r>
            <a:endParaRPr lang="en-US" altLang="zh-CN" sz="2400" dirty="0">
              <a:ea typeface="宋体" panose="02010600030101010101" pitchFamily="2" charset="-122"/>
            </a:endParaRPr>
          </a:p>
          <a:p>
            <a:pPr lvl="1"/>
            <a:r>
              <a:rPr lang="zh-CN" altLang="en-US" sz="2400" b="1" dirty="0">
                <a:ea typeface="宋体" panose="02010600030101010101" pitchFamily="2" charset="-122"/>
              </a:rPr>
              <a:t>项目型</a:t>
            </a:r>
            <a:r>
              <a:rPr lang="en-US" altLang="zh-CN" sz="2400" b="1" dirty="0">
                <a:ea typeface="宋体" panose="02010600030101010101" pitchFamily="2" charset="-122"/>
              </a:rPr>
              <a:t>[Project]:</a:t>
            </a:r>
            <a:r>
              <a:rPr lang="en-US" altLang="zh-CN" sz="2400" dirty="0">
                <a:ea typeface="宋体" panose="02010600030101010101" pitchFamily="2" charset="-122"/>
              </a:rPr>
              <a:t> </a:t>
            </a:r>
            <a:r>
              <a:rPr lang="zh-CN" altLang="en-US" sz="2400" dirty="0">
                <a:ea typeface="宋体" panose="02010600030101010101" pitchFamily="2" charset="-122"/>
              </a:rPr>
              <a:t>项目经理对</a:t>
            </a:r>
            <a:r>
              <a:rPr lang="en-US" altLang="zh-CN" sz="2400" dirty="0">
                <a:ea typeface="宋体" panose="02010600030101010101" pitchFamily="2" charset="-122"/>
              </a:rPr>
              <a:t>CEO</a:t>
            </a:r>
            <a:r>
              <a:rPr lang="zh-CN" altLang="en-US" sz="2400" dirty="0">
                <a:ea typeface="宋体" panose="02010600030101010101" pitchFamily="2" charset="-122"/>
              </a:rPr>
              <a:t>负责</a:t>
            </a:r>
            <a:endParaRPr lang="en-US" altLang="zh-CN" sz="2400" dirty="0">
              <a:ea typeface="宋体" panose="02010600030101010101" pitchFamily="2" charset="-122"/>
            </a:endParaRPr>
          </a:p>
          <a:p>
            <a:pPr lvl="1"/>
            <a:r>
              <a:rPr lang="zh-CN" altLang="en-US" sz="2400" b="1" dirty="0">
                <a:ea typeface="宋体" panose="02010600030101010101" pitchFamily="2" charset="-122"/>
              </a:rPr>
              <a:t>矩阵型</a:t>
            </a:r>
            <a:r>
              <a:rPr lang="en-US" altLang="zh-CN" sz="2400" b="1" dirty="0">
                <a:ea typeface="宋体" panose="02010600030101010101" pitchFamily="2" charset="-122"/>
              </a:rPr>
              <a:t>[Matrix]:</a:t>
            </a:r>
            <a:r>
              <a:rPr lang="en-US" altLang="zh-CN" sz="2400" dirty="0">
                <a:ea typeface="宋体" panose="02010600030101010101" pitchFamily="2" charset="-122"/>
              </a:rPr>
              <a:t> </a:t>
            </a:r>
            <a:r>
              <a:rPr lang="zh-CN" altLang="en-US" sz="2400" dirty="0">
                <a:ea typeface="宋体" panose="02010600030101010101" pitchFamily="2" charset="-122"/>
              </a:rPr>
              <a:t>介于职能型和项目型之间</a:t>
            </a:r>
            <a:r>
              <a:rPr lang="en-US" altLang="zh-CN" sz="2400" dirty="0">
                <a:ea typeface="宋体" panose="02010600030101010101" pitchFamily="2" charset="-122"/>
              </a:rPr>
              <a:t>;</a:t>
            </a:r>
            <a:endParaRPr lang="en-US" altLang="zh-CN" sz="2400" dirty="0">
              <a:ea typeface="宋体" panose="02010600030101010101" pitchFamily="2" charset="-122"/>
            </a:endParaRPr>
          </a:p>
          <a:p>
            <a:pPr lvl="2"/>
            <a:r>
              <a:rPr lang="zh-CN" altLang="en-US" sz="2400" dirty="0">
                <a:ea typeface="宋体" panose="02010600030101010101" pitchFamily="2" charset="-122"/>
              </a:rPr>
              <a:t>员工通常有两个老板</a:t>
            </a:r>
            <a:endParaRPr lang="en-US" altLang="zh-CN" sz="2400" dirty="0">
              <a:ea typeface="宋体" panose="02010600030101010101" pitchFamily="2" charset="-122"/>
            </a:endParaRPr>
          </a:p>
          <a:p>
            <a:pPr lvl="2"/>
            <a:r>
              <a:rPr lang="zh-CN" altLang="en-US" sz="2400" dirty="0">
                <a:ea typeface="宋体" panose="02010600030101010101" pitchFamily="2" charset="-122"/>
              </a:rPr>
              <a:t>这种结构通常分为弱矩阵、平衡矩阵和强矩阵</a:t>
            </a:r>
            <a:endParaRPr lang="en-US" altLang="zh-CN" sz="2400" dirty="0">
              <a:ea typeface="宋体" panose="02010600030101010101" pitchFamily="2"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30225" y="304800"/>
            <a:ext cx="9604375" cy="551815"/>
          </a:xfrm>
          <a:noFill/>
          <a:ln w="9525">
            <a:noFill/>
            <a:miter lim="800000"/>
          </a:ln>
        </p:spPr>
        <p:txBody>
          <a:bodyPr vert="horz" wrap="square" lIns="0" tIns="45720" rIns="0" bIns="45720" numCol="1" anchor="t" anchorCtr="0" compatLnSpc="1"/>
          <a:lstStyle/>
          <a:p>
            <a:r>
              <a:rPr lang="zh-CN" altLang="en-US" dirty="0"/>
              <a:t>职能型组织结构</a:t>
            </a:r>
            <a:endParaRPr lang="en-US" altLang="zh-CN" dirty="0"/>
          </a:p>
        </p:txBody>
      </p:sp>
      <p:pic>
        <p:nvPicPr>
          <p:cNvPr id="19462" name="Picture 6"/>
          <p:cNvPicPr>
            <a:picLocks noChangeAspect="1" noChangeArrowheads="1"/>
          </p:cNvPicPr>
          <p:nvPr/>
        </p:nvPicPr>
        <p:blipFill>
          <a:blip r:embed="rId1"/>
          <a:srcRect l="27500" t="34109" r="25000" b="24548"/>
          <a:stretch>
            <a:fillRect/>
          </a:stretch>
        </p:blipFill>
        <p:spPr bwMode="auto">
          <a:xfrm>
            <a:off x="1706245" y="1447800"/>
            <a:ext cx="8779510" cy="4620895"/>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0833"/>
            <a:ext cx="11360149" cy="647700"/>
          </a:xfrm>
        </p:spPr>
        <p:txBody>
          <a:bodyPr/>
          <a:lstStyle/>
          <a:p>
            <a:r>
              <a:rPr lang="zh-CN" altLang="en-US" dirty="0"/>
              <a:t>二、研发新产品（服务互联网大众） </a:t>
            </a:r>
            <a:endParaRPr lang="zh-CN" altLang="en-US" dirty="0"/>
          </a:p>
        </p:txBody>
      </p:sp>
      <p:sp>
        <p:nvSpPr>
          <p:cNvPr id="3" name="内容占位符 2"/>
          <p:cNvSpPr>
            <a:spLocks noGrp="1"/>
          </p:cNvSpPr>
          <p:nvPr>
            <p:ph idx="1"/>
          </p:nvPr>
        </p:nvSpPr>
        <p:spPr>
          <a:xfrm>
            <a:off x="399415" y="1489075"/>
            <a:ext cx="11360785" cy="4313555"/>
          </a:xfrm>
        </p:spPr>
        <p:txBody>
          <a:bodyPr/>
          <a:lstStyle/>
          <a:p>
            <a:endParaRPr lang="zh-CN" altLang="en-US" sz="2400" dirty="0"/>
          </a:p>
          <a:p>
            <a:r>
              <a:rPr lang="zh-CN" altLang="en-US" sz="2400" dirty="0"/>
              <a:t>互联网网站</a:t>
            </a:r>
            <a:endParaRPr lang="en-US" altLang="zh-CN" sz="2400" dirty="0"/>
          </a:p>
          <a:p>
            <a:endParaRPr lang="en-US" altLang="zh-CN" sz="2400" dirty="0"/>
          </a:p>
          <a:p>
            <a:endParaRPr lang="en-US" altLang="zh-CN" sz="2400" dirty="0"/>
          </a:p>
          <a:p>
            <a:r>
              <a:rPr lang="zh-CN" altLang="en-US" sz="2400" dirty="0"/>
              <a:t>移动互联网应用</a:t>
            </a:r>
            <a:endParaRPr lang="en-US" altLang="zh-CN" sz="2400" dirty="0"/>
          </a:p>
          <a:p>
            <a:endParaRPr lang="zh-CN" altLang="en-US" sz="2400" dirty="0"/>
          </a:p>
          <a:p>
            <a:endParaRPr lang="zh-CN" altLang="en-US" sz="2400" dirty="0"/>
          </a:p>
          <a:p>
            <a:r>
              <a:rPr lang="zh-CN" altLang="en-US" sz="2400" dirty="0"/>
              <a:t>其他角度划分</a:t>
            </a:r>
            <a:r>
              <a:rPr lang="en-US" altLang="zh-CN" sz="2400" dirty="0"/>
              <a:t>...</a:t>
            </a:r>
            <a:endParaRPr lang="en-US" altLang="zh-CN" sz="2400" dirty="0"/>
          </a:p>
          <a:p>
            <a:pPr marL="0" indent="0">
              <a:buNone/>
            </a:pPr>
            <a:endParaRPr lang="zh-CN" altLang="en-US" sz="2400" dirty="0"/>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b="18841"/>
          <a:stretch>
            <a:fillRect/>
          </a:stretch>
        </p:blipFill>
        <p:spPr bwMode="auto">
          <a:xfrm>
            <a:off x="3390265" y="5191760"/>
            <a:ext cx="2346325" cy="995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descr="C:\Users\qile\Desktop\临时图片\下载 (1).jpg下载 (1)"/>
          <p:cNvPicPr>
            <a:picLocks noChangeAspect="1" noChangeArrowheads="1"/>
          </p:cNvPicPr>
          <p:nvPr/>
        </p:nvPicPr>
        <p:blipFill>
          <a:blip r:embed="rId2"/>
          <a:srcRect/>
          <a:stretch>
            <a:fillRect/>
          </a:stretch>
        </p:blipFill>
        <p:spPr bwMode="auto">
          <a:xfrm>
            <a:off x="6122670" y="5191760"/>
            <a:ext cx="2811145" cy="996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C:\Users\qile\Desktop\临时图片\timg.jpgtimg"/>
          <p:cNvPicPr>
            <a:picLocks noChangeAspect="1" noChangeArrowheads="1"/>
          </p:cNvPicPr>
          <p:nvPr/>
        </p:nvPicPr>
        <p:blipFill>
          <a:blip r:embed="rId3"/>
          <a:srcRect/>
          <a:stretch>
            <a:fillRect/>
          </a:stretch>
        </p:blipFill>
        <p:spPr bwMode="auto">
          <a:xfrm>
            <a:off x="5361940" y="3485515"/>
            <a:ext cx="1468755" cy="117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descr="C:\Users\qile\Desktop\临时图片\timg.jpgtimg"/>
          <p:cNvPicPr>
            <a:picLocks noChangeAspect="1" noChangeArrowheads="1"/>
          </p:cNvPicPr>
          <p:nvPr/>
        </p:nvPicPr>
        <p:blipFill>
          <a:blip r:embed="rId4"/>
          <a:srcRect t="16010" b="31326"/>
          <a:stretch>
            <a:fillRect/>
          </a:stretch>
        </p:blipFill>
        <p:spPr bwMode="auto">
          <a:xfrm>
            <a:off x="3390265" y="1482090"/>
            <a:ext cx="3171825" cy="1253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descr="E:\教学资料\项目管理\参考资料\微信logo.jpg微信logo"/>
          <p:cNvPicPr>
            <a:picLocks noChangeAspect="1" noChangeArrowheads="1"/>
          </p:cNvPicPr>
          <p:nvPr/>
        </p:nvPicPr>
        <p:blipFill>
          <a:blip r:embed="rId5"/>
          <a:srcRect/>
          <a:stretch>
            <a:fillRect/>
          </a:stretch>
        </p:blipFill>
        <p:spPr bwMode="auto">
          <a:xfrm>
            <a:off x="3941445" y="3485515"/>
            <a:ext cx="992505" cy="99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descr="C:\Users\qile\Desktop\临时图片\timg.jpgtimg"/>
          <p:cNvPicPr>
            <a:picLocks noChangeAspect="1" noChangeArrowheads="1"/>
          </p:cNvPicPr>
          <p:nvPr/>
        </p:nvPicPr>
        <p:blipFill>
          <a:blip r:embed="rId6"/>
          <a:srcRect l="16681" t="31590" r="42597" b="32749"/>
          <a:stretch>
            <a:fillRect/>
          </a:stretch>
        </p:blipFill>
        <p:spPr bwMode="auto">
          <a:xfrm>
            <a:off x="7096125" y="1360805"/>
            <a:ext cx="2938145" cy="1426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descr="E:\教学资料\项目管理\参考资料\共享单车logo.jpg共享单车logo"/>
          <p:cNvPicPr>
            <a:picLocks noChangeAspect="1" noChangeArrowheads="1"/>
          </p:cNvPicPr>
          <p:nvPr/>
        </p:nvPicPr>
        <p:blipFill>
          <a:blip r:embed="rId7"/>
          <a:srcRect/>
          <a:stretch>
            <a:fillRect/>
          </a:stretch>
        </p:blipFill>
        <p:spPr bwMode="auto">
          <a:xfrm>
            <a:off x="7248525" y="3485515"/>
            <a:ext cx="993775" cy="99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C:\Users\qile\Desktop\临时图片\L0.pngL0"/>
          <p:cNvPicPr>
            <a:picLocks noChangeAspect="1" noChangeArrowheads="1"/>
          </p:cNvPicPr>
          <p:nvPr/>
        </p:nvPicPr>
        <p:blipFill>
          <a:blip r:embed="rId8"/>
          <a:srcRect/>
          <a:stretch>
            <a:fillRect/>
          </a:stretch>
        </p:blipFill>
        <p:spPr bwMode="auto">
          <a:xfrm>
            <a:off x="8934450" y="3485515"/>
            <a:ext cx="993775" cy="99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860" name="Group 36"/>
          <p:cNvGraphicFramePr>
            <a:graphicFrameLocks noGrp="1"/>
          </p:cNvGraphicFramePr>
          <p:nvPr/>
        </p:nvGraphicFramePr>
        <p:xfrm>
          <a:off x="1981200" y="1600200"/>
          <a:ext cx="8153400" cy="2529840"/>
        </p:xfrm>
        <a:graphic>
          <a:graphicData uri="http://schemas.openxmlformats.org/drawingml/2006/table">
            <a:tbl>
              <a:tblPr/>
              <a:tblGrid>
                <a:gridCol w="2717800"/>
                <a:gridCol w="2717800"/>
                <a:gridCol w="2717800"/>
              </a:tblGrid>
              <a:tr h="458470">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优点</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缺点</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适用性</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71370">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有利于企业的技术水平的提高</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资源利用的灵活性与低成本</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有利用从整体协调企业活动</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协调的难度</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项目组成员责任淡化</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适用于进行公司的内部项目，比如：</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319405" marR="0" lvl="1" indent="0" algn="l" defTabSz="914400" rtl="0" eaLnBrk="0" fontAlgn="base" latinLnBrk="0" hangingPunct="0">
                        <a:lnSpc>
                          <a:spcPct val="100000"/>
                        </a:lnSpc>
                        <a:spcBef>
                          <a:spcPts val="375"/>
                        </a:spcBef>
                        <a:spcAft>
                          <a:spcPct val="0"/>
                        </a:spcAft>
                        <a:buClr>
                          <a:schemeClr val="accent2"/>
                        </a:buClr>
                        <a:buSzPct val="85000"/>
                        <a:buFont typeface="Wingdings" panose="05000000000000000000" pitchFamily="2" charset="2"/>
                        <a:buChar char="l"/>
                      </a:pPr>
                      <a:r>
                        <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rPr>
                        <a:t>开发新产品</a:t>
                      </a:r>
                      <a:endPar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319405" marR="0" lvl="1" indent="0" algn="l" defTabSz="914400" rtl="0" eaLnBrk="0" fontAlgn="base" latinLnBrk="0" hangingPunct="0">
                        <a:lnSpc>
                          <a:spcPct val="100000"/>
                        </a:lnSpc>
                        <a:spcBef>
                          <a:spcPts val="375"/>
                        </a:spcBef>
                        <a:spcAft>
                          <a:spcPct val="0"/>
                        </a:spcAft>
                        <a:buClr>
                          <a:schemeClr val="accent2"/>
                        </a:buClr>
                        <a:buSzPct val="85000"/>
                        <a:buFont typeface="Wingdings" panose="05000000000000000000" pitchFamily="2" charset="2"/>
                        <a:buChar char="l"/>
                      </a:pPr>
                      <a:r>
                        <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rPr>
                        <a:t>设计公司信息系统</a:t>
                      </a:r>
                      <a:endPar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319405" marR="0" lvl="1" indent="0" algn="l" defTabSz="914400" rtl="0" eaLnBrk="0" fontAlgn="base" latinLnBrk="0" hangingPunct="0">
                        <a:lnSpc>
                          <a:spcPct val="100000"/>
                        </a:lnSpc>
                        <a:spcBef>
                          <a:spcPts val="375"/>
                        </a:spcBef>
                        <a:spcAft>
                          <a:spcPct val="0"/>
                        </a:spcAft>
                        <a:buClr>
                          <a:schemeClr val="accent2"/>
                        </a:buClr>
                        <a:buSzPct val="85000"/>
                        <a:buFont typeface="Wingdings" panose="05000000000000000000" pitchFamily="2" charset="2"/>
                        <a:buChar char="l"/>
                      </a:pPr>
                      <a:r>
                        <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rPr>
                        <a:t>重新设计办公场所</a:t>
                      </a:r>
                      <a:endPar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319405" marR="0" lvl="1" indent="0" algn="l" defTabSz="914400" rtl="0" eaLnBrk="0" fontAlgn="base" latinLnBrk="0" hangingPunct="0">
                        <a:lnSpc>
                          <a:spcPct val="100000"/>
                        </a:lnSpc>
                        <a:spcBef>
                          <a:spcPts val="375"/>
                        </a:spcBef>
                        <a:spcAft>
                          <a:spcPct val="0"/>
                        </a:spcAft>
                        <a:buClr>
                          <a:schemeClr val="accent2"/>
                        </a:buClr>
                        <a:buSzPct val="85000"/>
                        <a:buFont typeface="Wingdings" panose="05000000000000000000" pitchFamily="2" charset="2"/>
                        <a:buChar char="l"/>
                      </a:pPr>
                      <a:r>
                        <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rPr>
                        <a:t>完善公司规章制度</a:t>
                      </a:r>
                      <a:endPar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0193" name="Rectangle 2"/>
          <p:cNvSpPr>
            <a:spLocks noChangeArrowheads="1"/>
          </p:cNvSpPr>
          <p:nvPr/>
        </p:nvSpPr>
        <p:spPr bwMode="auto">
          <a:xfrm>
            <a:off x="626110" y="304800"/>
            <a:ext cx="9508490" cy="566420"/>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职能型组织结构分析</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7845" y="332740"/>
            <a:ext cx="3114040" cy="647700"/>
          </a:xfrm>
          <a:noFill/>
          <a:ln w="9525">
            <a:noFill/>
            <a:miter lim="800000"/>
          </a:ln>
        </p:spPr>
        <p:txBody>
          <a:bodyPr vert="horz" wrap="square" lIns="0" tIns="45720" rIns="0" bIns="45720" numCol="1" anchor="t" anchorCtr="0" compatLnSpc="1"/>
          <a:lstStyle/>
          <a:p>
            <a:r>
              <a:rPr lang="zh-CN" altLang="en-US" dirty="0"/>
              <a:t>项目型组织结构</a:t>
            </a:r>
            <a:endParaRPr lang="zh-CN" altLang="en-US" dirty="0"/>
          </a:p>
        </p:txBody>
      </p:sp>
      <p:pic>
        <p:nvPicPr>
          <p:cNvPr id="61442" name="Picture 2"/>
          <p:cNvPicPr>
            <a:picLocks noChangeAspect="1" noChangeArrowheads="1"/>
          </p:cNvPicPr>
          <p:nvPr/>
        </p:nvPicPr>
        <p:blipFill>
          <a:blip r:embed="rId1"/>
          <a:srcRect l="26875" t="43411" r="25000" b="11111"/>
          <a:stretch>
            <a:fillRect/>
          </a:stretch>
        </p:blipFill>
        <p:spPr bwMode="auto">
          <a:xfrm>
            <a:off x="2362200" y="1752600"/>
            <a:ext cx="7734300" cy="4419600"/>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139" name="Group 59"/>
          <p:cNvGraphicFramePr>
            <a:graphicFrameLocks noGrp="1"/>
          </p:cNvGraphicFramePr>
          <p:nvPr/>
        </p:nvGraphicFramePr>
        <p:xfrm>
          <a:off x="1981200" y="1447800"/>
          <a:ext cx="8382000" cy="2211070"/>
        </p:xfrm>
        <a:graphic>
          <a:graphicData uri="http://schemas.openxmlformats.org/drawingml/2006/table">
            <a:tbl>
              <a:tblPr/>
              <a:tblGrid>
                <a:gridCol w="2794000"/>
                <a:gridCol w="2794000"/>
                <a:gridCol w="2794000"/>
              </a:tblGrid>
              <a:tr h="457200">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优点</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缺点</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适用性</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753870">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目标明确及统一指挥</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有利于控制</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有利于全面性人才的成长</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机构重复及资源闲置</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不利于企业专业技术水平的提高</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不稳定性</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大型项目</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专职从事项目的企业，常见于一些涉及大型建设项目的公司比如：建筑业，航空航天业</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2241" name="Rectangle 2"/>
          <p:cNvSpPr>
            <a:spLocks noChangeArrowheads="1"/>
          </p:cNvSpPr>
          <p:nvPr/>
        </p:nvSpPr>
        <p:spPr bwMode="auto">
          <a:xfrm>
            <a:off x="584835" y="304800"/>
            <a:ext cx="4065905" cy="566420"/>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项目型组织结构分析</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0"/>
          <p:cNvSpPr>
            <a:spLocks noGrp="1"/>
          </p:cNvSpPr>
          <p:nvPr>
            <p:ph type="body" idx="1"/>
          </p:nvPr>
        </p:nvSpPr>
        <p:spPr>
          <a:xfrm>
            <a:off x="667385" y="1524000"/>
            <a:ext cx="10111740" cy="4572000"/>
          </a:xfrm>
        </p:spPr>
        <p:txBody>
          <a:bodyPr/>
          <a:lstStyle/>
          <a:p>
            <a:pPr>
              <a:lnSpc>
                <a:spcPct val="150000"/>
              </a:lnSpc>
            </a:pPr>
            <a:r>
              <a:rPr lang="zh-CN" altLang="en-US" sz="2800" b="1" dirty="0"/>
              <a:t>职能型组织结构和项目型组织结构</a:t>
            </a:r>
            <a:r>
              <a:rPr lang="zh-CN" altLang="en-US" sz="2800" b="1" dirty="0">
                <a:solidFill>
                  <a:srgbClr val="FF0000"/>
                </a:solidFill>
              </a:rPr>
              <a:t>各有优缺点</a:t>
            </a:r>
            <a:r>
              <a:rPr lang="zh-CN" altLang="en-US" sz="2800" dirty="0"/>
              <a:t>，职能型组织结构的优点与缺点正好对应项目型组织结构的缺点与优点</a:t>
            </a:r>
            <a:endParaRPr lang="zh-CN" altLang="en-US" sz="2800" dirty="0"/>
          </a:p>
          <a:p>
            <a:pPr>
              <a:lnSpc>
                <a:spcPct val="150000"/>
              </a:lnSpc>
            </a:pPr>
            <a:r>
              <a:rPr lang="zh-CN" altLang="en-US" sz="2800" b="1" dirty="0">
                <a:solidFill>
                  <a:srgbClr val="FF0000"/>
                </a:solidFill>
              </a:rPr>
              <a:t>矩阵型组织结构</a:t>
            </a:r>
            <a:r>
              <a:rPr lang="zh-CN" altLang="en-US" sz="2800" b="1" dirty="0"/>
              <a:t>既有两种组织形式的优点又能避免各自的缺点</a:t>
            </a:r>
            <a:endParaRPr lang="zh-CN" altLang="en-US" sz="2800" b="1" dirty="0"/>
          </a:p>
          <a:p>
            <a:pPr lvl="1">
              <a:lnSpc>
                <a:spcPct val="150000"/>
              </a:lnSpc>
            </a:pPr>
            <a:r>
              <a:rPr lang="zh-CN" altLang="en-US" sz="2400" dirty="0">
                <a:solidFill>
                  <a:srgbClr val="FF0000"/>
                </a:solidFill>
              </a:rPr>
              <a:t>特点</a:t>
            </a:r>
            <a:r>
              <a:rPr lang="zh-CN" altLang="en-US" sz="2400" dirty="0"/>
              <a:t>：将按照职能划分的纵向部门与按照项目划分的横向部门结合起来</a:t>
            </a:r>
            <a:endParaRPr lang="zh-CN" altLang="en-US" sz="2400" dirty="0"/>
          </a:p>
          <a:p>
            <a:pPr lvl="1">
              <a:lnSpc>
                <a:spcPct val="150000"/>
              </a:lnSpc>
              <a:buFont typeface="Wingdings 2" panose="05020102010507070707" pitchFamily="18" charset="2"/>
              <a:buNone/>
            </a:pPr>
            <a:endParaRPr lang="zh-CN" altLang="en-US" sz="2400" dirty="0"/>
          </a:p>
        </p:txBody>
      </p:sp>
      <p:sp>
        <p:nvSpPr>
          <p:cNvPr id="53252" name="Rectangle 2"/>
          <p:cNvSpPr>
            <a:spLocks noChangeArrowheads="1"/>
          </p:cNvSpPr>
          <p:nvPr/>
        </p:nvSpPr>
        <p:spPr bwMode="auto">
          <a:xfrm>
            <a:off x="668020" y="304800"/>
            <a:ext cx="3708400" cy="539115"/>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矩阵型组织结构</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249">
                                            <p:txEl>
                                              <p:pRg st="0" end="0"/>
                                            </p:txEl>
                                          </p:spTgt>
                                        </p:tgtEl>
                                        <p:attrNameLst>
                                          <p:attrName>style.visibility</p:attrName>
                                        </p:attrNameLst>
                                      </p:cBhvr>
                                      <p:to>
                                        <p:strVal val="visible"/>
                                      </p:to>
                                    </p:set>
                                    <p:animEffect transition="in" filter="blinds(horizontal)">
                                      <p:cBhvr>
                                        <p:cTn id="7" dur="500"/>
                                        <p:tgtEl>
                                          <p:spTgt spid="532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3249">
                                            <p:txEl>
                                              <p:pRg st="1" end="1"/>
                                            </p:txEl>
                                          </p:spTgt>
                                        </p:tgtEl>
                                        <p:attrNameLst>
                                          <p:attrName>style.visibility</p:attrName>
                                        </p:attrNameLst>
                                      </p:cBhvr>
                                      <p:to>
                                        <p:strVal val="visible"/>
                                      </p:to>
                                    </p:set>
                                    <p:animEffect transition="in" filter="blinds(horizontal)">
                                      <p:cBhvr>
                                        <p:cTn id="12" dur="500"/>
                                        <p:tgtEl>
                                          <p:spTgt spid="53249">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3249">
                                            <p:txEl>
                                              <p:pRg st="2" end="2"/>
                                            </p:txEl>
                                          </p:spTgt>
                                        </p:tgtEl>
                                        <p:attrNameLst>
                                          <p:attrName>style.visibility</p:attrName>
                                        </p:attrNameLst>
                                      </p:cBhvr>
                                      <p:to>
                                        <p:strVal val="visible"/>
                                      </p:to>
                                    </p:set>
                                    <p:animEffect transition="in" filter="blinds(horizontal)">
                                      <p:cBhvr>
                                        <p:cTn id="15" dur="500"/>
                                        <p:tgtEl>
                                          <p:spTgt spid="5324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49"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p:cNvSpPr>
          <p:nvPr>
            <p:ph type="body" idx="1"/>
          </p:nvPr>
        </p:nvSpPr>
        <p:spPr>
          <a:xfrm>
            <a:off x="601980" y="1600200"/>
            <a:ext cx="9627870" cy="4572000"/>
          </a:xfrm>
        </p:spPr>
        <p:txBody>
          <a:bodyPr/>
          <a:lstStyle/>
          <a:p>
            <a:r>
              <a:rPr lang="zh-CN" altLang="en-US" sz="2800" b="1" dirty="0"/>
              <a:t>矩阵型组织结构中的职责分配</a:t>
            </a:r>
            <a:endParaRPr lang="zh-CN" altLang="en-US" sz="2800" b="1" dirty="0"/>
          </a:p>
          <a:p>
            <a:pPr lvl="1"/>
            <a:r>
              <a:rPr lang="zh-CN" altLang="en-US" sz="2400" dirty="0"/>
              <a:t>项目经理在项目活动的“</a:t>
            </a:r>
            <a:r>
              <a:rPr lang="zh-CN" altLang="en-US" sz="2400" dirty="0">
                <a:solidFill>
                  <a:srgbClr val="FF0000"/>
                </a:solidFill>
              </a:rPr>
              <a:t>什么</a:t>
            </a:r>
            <a:r>
              <a:rPr lang="zh-CN" altLang="en-US" sz="2400" dirty="0"/>
              <a:t>”和“</a:t>
            </a:r>
            <a:r>
              <a:rPr lang="zh-CN" altLang="en-US" sz="2400" dirty="0">
                <a:solidFill>
                  <a:srgbClr val="FF0000"/>
                </a:solidFill>
              </a:rPr>
              <a:t>何时</a:t>
            </a:r>
            <a:r>
              <a:rPr lang="zh-CN" altLang="en-US" sz="2400" dirty="0"/>
              <a:t>”方面，即内容和时间方面对职能部门行使权力</a:t>
            </a:r>
            <a:endParaRPr lang="zh-CN" altLang="en-US" sz="2400" dirty="0"/>
          </a:p>
          <a:p>
            <a:pPr lvl="1"/>
            <a:r>
              <a:rPr lang="zh-CN" altLang="en-US" sz="2400" dirty="0"/>
              <a:t>各职能经理决定“</a:t>
            </a:r>
            <a:r>
              <a:rPr lang="zh-CN" altLang="en-US" sz="2400" dirty="0">
                <a:solidFill>
                  <a:srgbClr val="FF0000"/>
                </a:solidFill>
              </a:rPr>
              <a:t>如何</a:t>
            </a:r>
            <a:r>
              <a:rPr lang="zh-CN" altLang="en-US" sz="2400" dirty="0"/>
              <a:t>”支持。</a:t>
            </a:r>
            <a:endParaRPr lang="zh-CN" altLang="en-US" sz="2400" dirty="0"/>
          </a:p>
          <a:p>
            <a:r>
              <a:rPr lang="zh-CN" altLang="en-US" sz="2800" b="1" dirty="0"/>
              <a:t>矩阵型组织结构中的责任分配</a:t>
            </a:r>
            <a:endParaRPr lang="zh-CN" altLang="en-US" sz="2800" b="1" dirty="0"/>
          </a:p>
          <a:p>
            <a:pPr lvl="1"/>
            <a:r>
              <a:rPr lang="zh-CN" altLang="en-US" sz="2400" dirty="0"/>
              <a:t>项目经理向最高管理层负责，并</a:t>
            </a:r>
            <a:r>
              <a:rPr lang="zh-CN" altLang="en-US" sz="2400" dirty="0">
                <a:solidFill>
                  <a:srgbClr val="FF0000"/>
                </a:solidFill>
              </a:rPr>
              <a:t>由最高管理层授权</a:t>
            </a:r>
            <a:endParaRPr lang="zh-CN" altLang="en-US" sz="2400" dirty="0">
              <a:solidFill>
                <a:srgbClr val="FF0000"/>
              </a:solidFill>
            </a:endParaRPr>
          </a:p>
          <a:p>
            <a:pPr lvl="1"/>
            <a:r>
              <a:rPr lang="zh-CN" altLang="en-US" sz="2400" dirty="0"/>
              <a:t>职能部门则从另一方面来控制，对各种资源作出合理分配和有效的控制调度，职能部门负责人</a:t>
            </a:r>
            <a:r>
              <a:rPr lang="zh-CN" altLang="en-US" sz="2400" dirty="0">
                <a:solidFill>
                  <a:srgbClr val="FF0000"/>
                </a:solidFill>
              </a:rPr>
              <a:t>既对直线上司负责，也要对项目经理负责</a:t>
            </a:r>
            <a:endParaRPr lang="zh-CN" altLang="en-US" sz="2400" dirty="0">
              <a:solidFill>
                <a:srgbClr val="FF0000"/>
              </a:solidFill>
            </a:endParaRPr>
          </a:p>
          <a:p>
            <a:pPr lvl="1"/>
            <a:endParaRPr lang="zh-CN" altLang="en-US" sz="2400" dirty="0"/>
          </a:p>
        </p:txBody>
      </p:sp>
      <p:sp>
        <p:nvSpPr>
          <p:cNvPr id="54276" name="Rectangle 2"/>
          <p:cNvSpPr>
            <a:spLocks noChangeArrowheads="1"/>
          </p:cNvSpPr>
          <p:nvPr/>
        </p:nvSpPr>
        <p:spPr bwMode="auto">
          <a:xfrm>
            <a:off x="601980" y="304800"/>
            <a:ext cx="9532620" cy="551815"/>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矩阵型组织结构的职责与责任</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273">
                                            <p:txEl>
                                              <p:pRg st="0" end="0"/>
                                            </p:txEl>
                                          </p:spTgt>
                                        </p:tgtEl>
                                        <p:attrNameLst>
                                          <p:attrName>style.visibility</p:attrName>
                                        </p:attrNameLst>
                                      </p:cBhvr>
                                      <p:to>
                                        <p:strVal val="visible"/>
                                      </p:to>
                                    </p:set>
                                    <p:animEffect transition="in" filter="blinds(horizontal)">
                                      <p:cBhvr>
                                        <p:cTn id="7" dur="500"/>
                                        <p:tgtEl>
                                          <p:spTgt spid="5427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4273">
                                            <p:txEl>
                                              <p:pRg st="1" end="1"/>
                                            </p:txEl>
                                          </p:spTgt>
                                        </p:tgtEl>
                                        <p:attrNameLst>
                                          <p:attrName>style.visibility</p:attrName>
                                        </p:attrNameLst>
                                      </p:cBhvr>
                                      <p:to>
                                        <p:strVal val="visible"/>
                                      </p:to>
                                    </p:set>
                                    <p:animEffect transition="in" filter="blinds(horizontal)">
                                      <p:cBhvr>
                                        <p:cTn id="10" dur="500"/>
                                        <p:tgtEl>
                                          <p:spTgt spid="5427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4273">
                                            <p:txEl>
                                              <p:pRg st="2" end="2"/>
                                            </p:txEl>
                                          </p:spTgt>
                                        </p:tgtEl>
                                        <p:attrNameLst>
                                          <p:attrName>style.visibility</p:attrName>
                                        </p:attrNameLst>
                                      </p:cBhvr>
                                      <p:to>
                                        <p:strVal val="visible"/>
                                      </p:to>
                                    </p:set>
                                    <p:animEffect transition="in" filter="blinds(horizontal)">
                                      <p:cBhvr>
                                        <p:cTn id="13" dur="500"/>
                                        <p:tgtEl>
                                          <p:spTgt spid="5427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4273">
                                            <p:txEl>
                                              <p:pRg st="3" end="3"/>
                                            </p:txEl>
                                          </p:spTgt>
                                        </p:tgtEl>
                                        <p:attrNameLst>
                                          <p:attrName>style.visibility</p:attrName>
                                        </p:attrNameLst>
                                      </p:cBhvr>
                                      <p:to>
                                        <p:strVal val="visible"/>
                                      </p:to>
                                    </p:set>
                                    <p:animEffect transition="in" filter="blinds(horizontal)">
                                      <p:cBhvr>
                                        <p:cTn id="18" dur="500"/>
                                        <p:tgtEl>
                                          <p:spTgt spid="5427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4273">
                                            <p:txEl>
                                              <p:pRg st="4" end="4"/>
                                            </p:txEl>
                                          </p:spTgt>
                                        </p:tgtEl>
                                        <p:attrNameLst>
                                          <p:attrName>style.visibility</p:attrName>
                                        </p:attrNameLst>
                                      </p:cBhvr>
                                      <p:to>
                                        <p:strVal val="visible"/>
                                      </p:to>
                                    </p:set>
                                    <p:animEffect transition="in" filter="blinds(horizontal)">
                                      <p:cBhvr>
                                        <p:cTn id="21" dur="500"/>
                                        <p:tgtEl>
                                          <p:spTgt spid="5427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4273">
                                            <p:txEl>
                                              <p:pRg st="5" end="5"/>
                                            </p:txEl>
                                          </p:spTgt>
                                        </p:tgtEl>
                                        <p:attrNameLst>
                                          <p:attrName>style.visibility</p:attrName>
                                        </p:attrNameLst>
                                      </p:cBhvr>
                                      <p:to>
                                        <p:strVal val="visible"/>
                                      </p:to>
                                    </p:set>
                                    <p:animEffect transition="in" filter="blinds(horizontal)">
                                      <p:cBhvr>
                                        <p:cTn id="24" dur="500"/>
                                        <p:tgtEl>
                                          <p:spTgt spid="5427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p:cNvSpPr>
          <p:nvPr>
            <p:ph type="body" idx="1"/>
          </p:nvPr>
        </p:nvSpPr>
        <p:spPr>
          <a:xfrm>
            <a:off x="667385" y="1676400"/>
            <a:ext cx="9314815" cy="4572000"/>
          </a:xfrm>
        </p:spPr>
        <p:txBody>
          <a:bodyPr/>
          <a:lstStyle/>
          <a:p>
            <a:r>
              <a:rPr lang="zh-CN" altLang="en-US" sz="3200" dirty="0"/>
              <a:t>根据项目协调人员职责与权力的大小分为</a:t>
            </a:r>
            <a:endParaRPr lang="zh-CN" altLang="en-US" sz="3200" dirty="0"/>
          </a:p>
          <a:p>
            <a:pPr lvl="1"/>
            <a:r>
              <a:rPr lang="zh-CN" altLang="en-US" sz="2400" dirty="0"/>
              <a:t>弱矩阵型组织结构</a:t>
            </a:r>
            <a:endParaRPr lang="zh-CN" altLang="en-US" sz="2400" dirty="0"/>
          </a:p>
          <a:p>
            <a:pPr lvl="1"/>
            <a:r>
              <a:rPr lang="zh-CN" altLang="en-US" sz="2400" dirty="0"/>
              <a:t>强矩阵型组织结构</a:t>
            </a:r>
            <a:endParaRPr lang="zh-CN" altLang="en-US" sz="2400" dirty="0"/>
          </a:p>
          <a:p>
            <a:pPr lvl="1"/>
            <a:r>
              <a:rPr lang="zh-CN" altLang="en-US" sz="2400" dirty="0"/>
              <a:t>平衡矩阵型组织结构</a:t>
            </a:r>
            <a:endParaRPr lang="zh-CN" altLang="en-US" sz="2400" dirty="0"/>
          </a:p>
          <a:p>
            <a:pPr lvl="1">
              <a:buFont typeface="Wingdings 2" panose="05020102010507070707" pitchFamily="18" charset="2"/>
              <a:buNone/>
            </a:pPr>
            <a:endParaRPr lang="zh-CN" altLang="en-US" sz="2000" dirty="0"/>
          </a:p>
        </p:txBody>
      </p:sp>
      <p:sp>
        <p:nvSpPr>
          <p:cNvPr id="55300" name="Rectangle 2"/>
          <p:cNvSpPr>
            <a:spLocks noChangeArrowheads="1"/>
          </p:cNvSpPr>
          <p:nvPr/>
        </p:nvSpPr>
        <p:spPr bwMode="auto">
          <a:xfrm>
            <a:off x="667385" y="304800"/>
            <a:ext cx="5317490" cy="580390"/>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矩阵型组织结构的分类</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19088"/>
            <a:ext cx="11360149" cy="647700"/>
          </a:xfrm>
          <a:noFill/>
          <a:ln w="9525">
            <a:noFill/>
            <a:miter lim="800000"/>
          </a:ln>
        </p:spPr>
        <p:txBody>
          <a:bodyPr vert="horz" wrap="square" lIns="0" tIns="45720" rIns="0" bIns="45720" numCol="1" anchor="t" anchorCtr="0" compatLnSpc="1"/>
          <a:lstStyle/>
          <a:p>
            <a:r>
              <a:rPr lang="zh-CN" altLang="en-US" dirty="0"/>
              <a:t>弱矩阵型组织结构</a:t>
            </a:r>
            <a:endParaRPr lang="zh-CN" altLang="en-US" dirty="0"/>
          </a:p>
        </p:txBody>
      </p:sp>
      <p:pic>
        <p:nvPicPr>
          <p:cNvPr id="62466" name="Picture 2"/>
          <p:cNvPicPr>
            <a:picLocks noChangeAspect="1" noChangeArrowheads="1"/>
          </p:cNvPicPr>
          <p:nvPr/>
        </p:nvPicPr>
        <p:blipFill>
          <a:blip r:embed="rId1"/>
          <a:srcRect l="26875" t="41344" r="25000" b="14212"/>
          <a:stretch>
            <a:fillRect/>
          </a:stretch>
        </p:blipFill>
        <p:spPr bwMode="auto">
          <a:xfrm>
            <a:off x="2133600" y="1685925"/>
            <a:ext cx="7848600" cy="4382984"/>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0061" y="332423"/>
            <a:ext cx="11360149" cy="647700"/>
          </a:xfrm>
          <a:noFill/>
          <a:ln w="9525">
            <a:noFill/>
            <a:miter lim="800000"/>
          </a:ln>
        </p:spPr>
        <p:txBody>
          <a:bodyPr vert="horz" wrap="square" lIns="0" tIns="45720" rIns="0" bIns="45720" numCol="1" anchor="t" anchorCtr="0" compatLnSpc="1"/>
          <a:lstStyle/>
          <a:p>
            <a:r>
              <a:rPr lang="zh-CN" altLang="en-US" dirty="0"/>
              <a:t>平衡矩阵型组织结构</a:t>
            </a:r>
            <a:endParaRPr lang="zh-CN" altLang="en-US" dirty="0"/>
          </a:p>
        </p:txBody>
      </p:sp>
      <p:pic>
        <p:nvPicPr>
          <p:cNvPr id="63490" name="Picture 2"/>
          <p:cNvPicPr>
            <a:picLocks noChangeAspect="1" noChangeArrowheads="1"/>
          </p:cNvPicPr>
          <p:nvPr/>
        </p:nvPicPr>
        <p:blipFill>
          <a:blip r:embed="rId1"/>
          <a:srcRect l="27500" t="15504" r="25000" b="39018"/>
          <a:stretch>
            <a:fillRect/>
          </a:stretch>
        </p:blipFill>
        <p:spPr bwMode="auto">
          <a:xfrm>
            <a:off x="2209800" y="1510029"/>
            <a:ext cx="7772400" cy="4499811"/>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45758"/>
            <a:ext cx="11360149" cy="647700"/>
          </a:xfrm>
          <a:noFill/>
          <a:ln w="9525">
            <a:noFill/>
            <a:miter lim="800000"/>
          </a:ln>
        </p:spPr>
        <p:txBody>
          <a:bodyPr vert="horz" wrap="square" lIns="0" tIns="45720" rIns="0" bIns="45720" numCol="1" anchor="t" anchorCtr="0" compatLnSpc="1"/>
          <a:lstStyle/>
          <a:p>
            <a:r>
              <a:rPr lang="zh-CN" altLang="en-US" dirty="0"/>
              <a:t>强矩阵型组织结构</a:t>
            </a:r>
            <a:endParaRPr lang="zh-CN" altLang="en-US" dirty="0"/>
          </a:p>
        </p:txBody>
      </p:sp>
      <p:pic>
        <p:nvPicPr>
          <p:cNvPr id="64514" name="Picture 2"/>
          <p:cNvPicPr>
            <a:picLocks noChangeAspect="1" noChangeArrowheads="1"/>
          </p:cNvPicPr>
          <p:nvPr/>
        </p:nvPicPr>
        <p:blipFill>
          <a:blip r:embed="rId1"/>
          <a:srcRect l="27500" t="25840" r="25000" b="30749"/>
          <a:stretch>
            <a:fillRect/>
          </a:stretch>
        </p:blipFill>
        <p:spPr bwMode="auto">
          <a:xfrm>
            <a:off x="2097404" y="1656715"/>
            <a:ext cx="7997371" cy="4419600"/>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877" name="Group 5"/>
          <p:cNvGraphicFramePr>
            <a:graphicFrameLocks noGrp="1"/>
          </p:cNvGraphicFramePr>
          <p:nvPr/>
        </p:nvGraphicFramePr>
        <p:xfrm>
          <a:off x="1981200" y="1600200"/>
          <a:ext cx="8153400" cy="3886200"/>
        </p:xfrm>
        <a:graphic>
          <a:graphicData uri="http://schemas.openxmlformats.org/drawingml/2006/table">
            <a:tbl>
              <a:tblPr/>
              <a:tblGrid>
                <a:gridCol w="2717800"/>
                <a:gridCol w="2717800"/>
                <a:gridCol w="2717800"/>
              </a:tblGrid>
              <a:tr h="606425">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优点</a:t>
                      </a:r>
                      <a:endPar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缺点</a:t>
                      </a:r>
                      <a:endPar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适用性</a:t>
                      </a:r>
                      <a:endPar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79775">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强调了项目组织是所有有关项目活动的焦点</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有利于控制</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有利于协作生产</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有利于信息交流</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提高劳动生产率</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职能组织与项目组织的平衡需持续监视</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多头领导</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Calibri" panose="020F0502020204030204" pitchFamily="34" charset="0"/>
                          <a:ea typeface="宋体" panose="02010600030101010101" pitchFamily="2" charset="-122"/>
                        </a:rPr>
                        <a:t>因技术发展迅速和产品品种较多而具有创新性强、管理复杂的特点的企业 </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Calibri" panose="020F0502020204030204" pitchFamily="34" charset="0"/>
                          <a:ea typeface="宋体" panose="02010600030101010101" pitchFamily="2" charset="-122"/>
                        </a:rPr>
                        <a:t>一般工业企业中的科研、新产品试制和规划工作 </a:t>
                      </a:r>
                      <a:endParaRPr kumimoji="0" lang="zh-CN" altLang="en-US" sz="22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9409" name="Rectangle 2"/>
          <p:cNvSpPr>
            <a:spLocks noChangeArrowheads="1"/>
          </p:cNvSpPr>
          <p:nvPr/>
        </p:nvSpPr>
        <p:spPr bwMode="auto">
          <a:xfrm>
            <a:off x="516255" y="304800"/>
            <a:ext cx="9618345" cy="539115"/>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矩阵型组织结构分析</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0833"/>
            <a:ext cx="11360149" cy="647700"/>
          </a:xfrm>
        </p:spPr>
        <p:txBody>
          <a:bodyPr/>
          <a:lstStyle/>
          <a:p>
            <a:r>
              <a:rPr lang="zh-CN" altLang="en-US" dirty="0"/>
              <a:t>项目论证、立项</a:t>
            </a:r>
            <a:endParaRPr lang="zh-CN" altLang="en-US" dirty="0"/>
          </a:p>
        </p:txBody>
      </p:sp>
      <p:pic>
        <p:nvPicPr>
          <p:cNvPr id="4" name="内容占位符 4"/>
          <p:cNvPicPr>
            <a:picLocks noChangeAspect="1"/>
          </p:cNvPicPr>
          <p:nvPr/>
        </p:nvPicPr>
        <p:blipFill>
          <a:blip r:embed="rId1">
            <a:extLst>
              <a:ext uri="{28A0092B-C50C-407E-A947-70E740481C1C}">
                <a14:useLocalDpi xmlns:a14="http://schemas.microsoft.com/office/drawing/2010/main" val="0"/>
              </a:ext>
            </a:extLst>
          </a:blip>
          <a:stretch>
            <a:fillRect/>
          </a:stretch>
        </p:blipFill>
        <p:spPr bwMode="auto">
          <a:xfrm>
            <a:off x="1524000" y="1167765"/>
            <a:ext cx="9143999" cy="5372330"/>
          </a:xfrm>
          <a:prstGeom prst="rect">
            <a:avLst/>
          </a:prstGeom>
          <a:noFill/>
          <a:ln w="9525">
            <a:noFill/>
            <a:miter lim="800000"/>
            <a:headEnd/>
            <a:tailEnd/>
          </a:ln>
        </p:spPr>
      </p:pic>
      <p:sp>
        <p:nvSpPr>
          <p:cNvPr id="6" name="圆角矩形 5"/>
          <p:cNvSpPr/>
          <p:nvPr/>
        </p:nvSpPr>
        <p:spPr bwMode="auto">
          <a:xfrm>
            <a:off x="3271178" y="1484225"/>
            <a:ext cx="3135065" cy="5029200"/>
          </a:xfrm>
          <a:prstGeom prst="roundRect">
            <a:avLst/>
          </a:prstGeom>
          <a:noFill/>
          <a:ln w="2857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Footer Placeholder 3"/>
          <p:cNvSpPr>
            <a:spLocks noGrp="1"/>
          </p:cNvSpPr>
          <p:nvPr>
            <p:ph type="ftr" sz="quarter" idx="10"/>
          </p:nvPr>
        </p:nvSpPr>
        <p:spPr bwMode="auto">
          <a:noFill/>
          <a:ln>
            <a:miter lim="800000"/>
          </a:ln>
        </p:spPr>
        <p:txBody>
          <a:bodyPr/>
          <a:lstStyle/>
          <a:p>
            <a:r>
              <a:rPr lang="en-US" altLang="zh-CN">
                <a:ea typeface="宋体" panose="02010600030101010101" pitchFamily="2" charset="-122"/>
              </a:rPr>
              <a:t>Information Technology Project Management, Fifth Edition, Copyright 2007</a:t>
            </a:r>
            <a:endParaRPr lang="en-US" altLang="zh-CN">
              <a:ea typeface="宋体" panose="02010600030101010101" pitchFamily="2" charset="-122"/>
            </a:endParaRPr>
          </a:p>
        </p:txBody>
      </p:sp>
      <p:sp>
        <p:nvSpPr>
          <p:cNvPr id="1029" name="Rectangle 2"/>
          <p:cNvSpPr>
            <a:spLocks noGrp="1" noChangeArrowheads="1"/>
          </p:cNvSpPr>
          <p:nvPr>
            <p:ph type="title"/>
          </p:nvPr>
        </p:nvSpPr>
        <p:spPr>
          <a:xfrm>
            <a:off x="550545" y="281940"/>
            <a:ext cx="9584055" cy="566420"/>
          </a:xfrm>
          <a:noFill/>
          <a:ln w="9525">
            <a:noFill/>
            <a:miter lim="800000"/>
          </a:ln>
        </p:spPr>
        <p:txBody>
          <a:bodyPr vert="horz" wrap="square" lIns="0" tIns="45720" rIns="0" bIns="45720" numCol="1" anchor="t" anchorCtr="0" compatLnSpc="1"/>
          <a:lstStyle/>
          <a:p>
            <a:r>
              <a:rPr lang="zh-CN" altLang="en-US" dirty="0"/>
              <a:t>组织结构对项目的影响</a:t>
            </a:r>
            <a:endParaRPr lang="en-US" altLang="zh-CN" dirty="0"/>
          </a:p>
        </p:txBody>
      </p:sp>
      <p:graphicFrame>
        <p:nvGraphicFramePr>
          <p:cNvPr id="1026" name="Object 2"/>
          <p:cNvGraphicFramePr>
            <a:graphicFrameLocks noGrp="1" noChangeAspect="1"/>
          </p:cNvGraphicFramePr>
          <p:nvPr>
            <p:ph idx="1"/>
          </p:nvPr>
        </p:nvGraphicFramePr>
        <p:xfrm>
          <a:off x="1421765" y="1602105"/>
          <a:ext cx="9348470" cy="4010025"/>
        </p:xfrm>
        <a:graphic>
          <a:graphicData uri="http://schemas.openxmlformats.org/presentationml/2006/ole">
            <mc:AlternateContent xmlns:mc="http://schemas.openxmlformats.org/markup-compatibility/2006">
              <mc:Choice xmlns:v="urn:schemas-microsoft-com:vml" Requires="v">
                <p:oleObj spid="_x0000_s1038" name="Document" r:id="rId1" imgW="6686550" imgH="2868295" progId="Word.Document.8">
                  <p:embed/>
                </p:oleObj>
              </mc:Choice>
              <mc:Fallback>
                <p:oleObj name="Document" r:id="rId1" imgW="6686550" imgH="2868295" progId="Word.Document.8">
                  <p:embed/>
                  <p:pic>
                    <p:nvPicPr>
                      <p:cNvPr id="0" name="图片 10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1765" y="1602105"/>
                        <a:ext cx="9348470" cy="401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0056" y="345758"/>
            <a:ext cx="11360149" cy="647700"/>
          </a:xfrm>
          <a:noFill/>
          <a:ln w="9525">
            <a:noFill/>
            <a:miter lim="800000"/>
          </a:ln>
        </p:spPr>
        <p:txBody>
          <a:bodyPr vert="horz" wrap="square" lIns="0" tIns="45720" rIns="0" bIns="45720" numCol="1" anchor="t" anchorCtr="0" compatLnSpc="1"/>
          <a:lstStyle/>
          <a:p>
            <a:r>
              <a:rPr lang="zh-CN" altLang="en-US" dirty="0"/>
              <a:t>复合型组织结构</a:t>
            </a:r>
            <a:endParaRPr lang="zh-CN" altLang="en-US" dirty="0"/>
          </a:p>
        </p:txBody>
      </p:sp>
      <p:sp>
        <p:nvSpPr>
          <p:cNvPr id="4" name="页脚占位符 3"/>
          <p:cNvSpPr>
            <a:spLocks noGrp="1"/>
          </p:cNvSpPr>
          <p:nvPr>
            <p:ph type="ftr" sz="quarter" idx="10"/>
          </p:nvPr>
        </p:nvSpPr>
        <p:spPr/>
        <p:txBody>
          <a:bodyPr/>
          <a:lstStyle/>
          <a:p>
            <a:pPr>
              <a:defRPr/>
            </a:pPr>
            <a:r>
              <a:rPr lang="en-US"/>
              <a:t>Information Technology Project Management, Fifth Edition, Copyright 2007</a:t>
            </a:r>
            <a:endParaRPr lang="en-US"/>
          </a:p>
        </p:txBody>
      </p:sp>
      <p:pic>
        <p:nvPicPr>
          <p:cNvPr id="65538" name="Picture 2"/>
          <p:cNvPicPr>
            <a:picLocks noChangeAspect="1" noChangeArrowheads="1"/>
          </p:cNvPicPr>
          <p:nvPr/>
        </p:nvPicPr>
        <p:blipFill>
          <a:blip r:embed="rId1"/>
          <a:srcRect l="17500" t="14470" r="11250" b="12145"/>
          <a:stretch>
            <a:fillRect/>
          </a:stretch>
        </p:blipFill>
        <p:spPr bwMode="auto">
          <a:xfrm>
            <a:off x="2133600" y="1430020"/>
            <a:ext cx="7924800" cy="4935621"/>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45758"/>
            <a:ext cx="11360149" cy="647700"/>
          </a:xfrm>
        </p:spPr>
        <p:txBody>
          <a:bodyPr/>
          <a:lstStyle/>
          <a:p>
            <a:r>
              <a:rPr lang="zh-CN" altLang="en-US" dirty="0"/>
              <a:t>补充：创业</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“我们正进入一个创业时代。未来的社会，创业可能成为一种常态，而替别人打工反而成了少见的事情。创业是最有效的创造财富方法，对创始人、对投资者、对社会都是如此。”</a:t>
            </a:r>
            <a:br>
              <a:rPr lang="en-US" altLang="zh-CN" sz="2400" dirty="0"/>
            </a:br>
            <a:r>
              <a:rPr lang="en-US" altLang="zh-CN" sz="2400" dirty="0"/>
              <a:t>					</a:t>
            </a:r>
            <a:r>
              <a:rPr lang="en-US" altLang="zh-CN" dirty="0"/>
              <a:t>—</a:t>
            </a:r>
            <a:r>
              <a:rPr lang="zh-CN" altLang="en-US" dirty="0"/>
              <a:t>硅谷创业之父，</a:t>
            </a:r>
            <a:r>
              <a:rPr lang="en-US" altLang="zh-CN" dirty="0"/>
              <a:t>Paul Graham</a:t>
            </a:r>
            <a:endParaRPr lang="en-US" altLang="zh-CN" dirty="0"/>
          </a:p>
          <a:p>
            <a:r>
              <a:rPr lang="en-US" altLang="zh-CN" sz="2400" dirty="0"/>
              <a:t>Paul Graham,</a:t>
            </a:r>
            <a:r>
              <a:rPr lang="zh-CN" altLang="en-US" sz="2400" dirty="0"/>
              <a:t>如何创造财富：</a:t>
            </a:r>
            <a:r>
              <a:rPr lang="en-US" altLang="zh-CN" sz="2400" dirty="0"/>
              <a:t> </a:t>
            </a:r>
            <a:endParaRPr lang="en-US" altLang="zh-CN" sz="2400" dirty="0"/>
          </a:p>
          <a:p>
            <a:pPr lvl="1"/>
            <a:r>
              <a:rPr lang="zh-CN" altLang="en-US" sz="2200" dirty="0"/>
              <a:t>钱不是财富，财富是“制造一些人们需要的东西”（思考）；</a:t>
            </a:r>
            <a:endParaRPr lang="en-US" altLang="zh-CN" sz="2200" dirty="0"/>
          </a:p>
          <a:p>
            <a:pPr lvl="1"/>
            <a:r>
              <a:rPr lang="zh-CN" altLang="en-US" sz="2200" dirty="0"/>
              <a:t>财富是大饼的谬论；</a:t>
            </a:r>
            <a:endParaRPr lang="en-US" altLang="zh-CN" sz="2200" dirty="0"/>
          </a:p>
          <a:p>
            <a:pPr lvl="1"/>
            <a:r>
              <a:rPr lang="zh-CN" altLang="en-US" sz="2200" dirty="0"/>
              <a:t>可测量性（小团队）和可放大性（高科技）；</a:t>
            </a:r>
            <a:endParaRPr lang="en-US" altLang="zh-CN" sz="2200" dirty="0"/>
          </a:p>
          <a:p>
            <a:pPr lvl="1"/>
            <a:r>
              <a:rPr lang="zh-CN" altLang="en-US" sz="2200" dirty="0"/>
              <a:t>创业的几道坎；</a:t>
            </a:r>
            <a:endParaRPr lang="en-US" altLang="zh-CN" sz="2200" dirty="0"/>
          </a:p>
          <a:p>
            <a:r>
              <a:rPr lang="zh-CN" altLang="en-US" sz="2400" dirty="0"/>
              <a:t>推荐网站：</a:t>
            </a:r>
            <a:r>
              <a:rPr lang="en-US" altLang="zh-CN" sz="2400" dirty="0"/>
              <a:t> 36</a:t>
            </a:r>
            <a:r>
              <a:rPr lang="zh-CN" altLang="en-US" sz="2400" dirty="0"/>
              <a:t>氪，</a:t>
            </a:r>
            <a:r>
              <a:rPr lang="en-US" altLang="zh-CN" sz="2400" dirty="0">
                <a:hlinkClick r:id="rId1"/>
              </a:rPr>
              <a:t>http://www.36kr.com/</a:t>
            </a:r>
            <a:r>
              <a:rPr lang="en-US" altLang="zh-CN" sz="2400" dirty="0"/>
              <a:t> </a:t>
            </a:r>
            <a:endParaRPr lang="en-US" altLang="zh-CN" sz="2400" dirty="0"/>
          </a:p>
          <a:p>
            <a:pPr lvl="1"/>
            <a:endParaRPr lang="zh-CN" alt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14865" r="14839"/>
          <a:stretch>
            <a:fillRect/>
          </a:stretch>
        </p:blipFill>
        <p:spPr bwMode="auto">
          <a:xfrm>
            <a:off x="1303655" y="869315"/>
            <a:ext cx="2857500" cy="4064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1155" y="869314"/>
            <a:ext cx="6286500"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724400" y="3806137"/>
            <a:ext cx="5663382" cy="147637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硅谷创业之父</a:t>
            </a:r>
            <a:r>
              <a:rPr lang="en-US" altLang="zh-CN" dirty="0">
                <a:latin typeface="微软雅黑" panose="020B0503020204020204" pitchFamily="34" charset="-122"/>
                <a:ea typeface="微软雅黑" panose="020B0503020204020204" pitchFamily="34" charset="-122"/>
              </a:rPr>
              <a:t>Paul Graham:</a:t>
            </a:r>
            <a:r>
              <a:rPr lang="zh-CN" altLang="en-US" dirty="0">
                <a:latin typeface="微软雅黑" panose="020B0503020204020204" pitchFamily="34" charset="-122"/>
                <a:ea typeface="微软雅黑" panose="020B0503020204020204" pitchFamily="34" charset="-122"/>
              </a:rPr>
              <a:t>硅谷创业公司孵化器</a:t>
            </a:r>
            <a:r>
              <a:rPr lang="en-US" altLang="zh-CN" dirty="0">
                <a:latin typeface="微软雅黑" panose="020B0503020204020204" pitchFamily="34" charset="-122"/>
                <a:ea typeface="微软雅黑" panose="020B0503020204020204" pitchFamily="34" charset="-122"/>
              </a:rPr>
              <a:t>Y </a:t>
            </a:r>
            <a:r>
              <a:rPr lang="en-US" altLang="zh-CN" dirty="0" err="1">
                <a:latin typeface="微软雅黑" panose="020B0503020204020204" pitchFamily="34" charset="-122"/>
                <a:ea typeface="微软雅黑" panose="020B0503020204020204" pitchFamily="34" charset="-122"/>
              </a:rPr>
              <a:t>Combinator</a:t>
            </a:r>
            <a:r>
              <a:rPr lang="zh-CN" altLang="en-US" dirty="0">
                <a:latin typeface="微软雅黑" panose="020B0503020204020204" pitchFamily="34" charset="-122"/>
                <a:ea typeface="微软雅黑" panose="020B0503020204020204" pitchFamily="34" charset="-122"/>
              </a:rPr>
              <a:t>所孵化的</a:t>
            </a:r>
            <a:r>
              <a:rPr lang="en-US" altLang="zh-CN" dirty="0">
                <a:latin typeface="微软雅黑" panose="020B0503020204020204" pitchFamily="34" charset="-122"/>
                <a:ea typeface="微软雅黑" panose="020B0503020204020204" pitchFamily="34" charset="-122"/>
              </a:rPr>
              <a:t>380</a:t>
            </a:r>
            <a:r>
              <a:rPr lang="zh-CN" altLang="en-US" dirty="0">
                <a:latin typeface="微软雅黑" panose="020B0503020204020204" pitchFamily="34" charset="-122"/>
                <a:ea typeface="微软雅黑" panose="020B0503020204020204" pitchFamily="34" charset="-122"/>
              </a:rPr>
              <a:t>家创业公司的融资总额已达</a:t>
            </a:r>
            <a:r>
              <a:rPr lang="en-US" altLang="zh-CN" dirty="0">
                <a:latin typeface="微软雅黑" panose="020B0503020204020204" pitchFamily="34" charset="-122"/>
                <a:ea typeface="微软雅黑" panose="020B0503020204020204" pitchFamily="34" charset="-122"/>
              </a:rPr>
              <a:t>10.48274</a:t>
            </a:r>
            <a:r>
              <a:rPr lang="zh-CN" altLang="en-US" dirty="0">
                <a:latin typeface="微软雅黑" panose="020B0503020204020204" pitchFamily="34" charset="-122"/>
                <a:ea typeface="微软雅黑" panose="020B0503020204020204" pitchFamily="34" charset="-122"/>
              </a:rPr>
              <a:t>亿美元。</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截止</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日</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5" name="Rectangle 5"/>
          <p:cNvSpPr>
            <a:spLocks noChangeArrowheads="1"/>
          </p:cNvSpPr>
          <p:nvPr/>
        </p:nvSpPr>
        <p:spPr bwMode="auto">
          <a:xfrm>
            <a:off x="3050488" y="5350555"/>
            <a:ext cx="5655966" cy="1237561"/>
          </a:xfrm>
          <a:prstGeom prst="rect">
            <a:avLst/>
          </a:prstGeom>
          <a:solidFill>
            <a:schemeClr val="bg1"/>
          </a:solidFill>
          <a:ln w="9525">
            <a:solidFill>
              <a:schemeClr val="tx1"/>
            </a:solidFill>
            <a:miter lim="800000"/>
          </a:ln>
          <a:effectLst/>
        </p:spPr>
        <p:txBody>
          <a:bodyPr wrap="none" anchor="ctr"/>
          <a:lstStyle/>
          <a:p>
            <a:pPr>
              <a:spcBef>
                <a:spcPct val="20000"/>
              </a:spcBef>
              <a:buClr>
                <a:schemeClr val="accent2"/>
              </a:buClr>
              <a:buSzPct val="80000"/>
              <a:buFont typeface="Wingdings" panose="05000000000000000000" pitchFamily="2" charset="2"/>
              <a:buNone/>
            </a:pPr>
            <a:r>
              <a:rPr lang="zh-CN" altLang="en-US" sz="2400" dirty="0">
                <a:solidFill>
                  <a:srgbClr val="FF0000"/>
                </a:solidFill>
              </a:rPr>
              <a:t>致富的最好方法就是为社会创造财富。</a:t>
            </a:r>
            <a:endParaRPr lang="en-US" altLang="zh-CN" sz="2400" dirty="0">
              <a:solidFill>
                <a:srgbClr val="FF0000"/>
              </a:solidFill>
            </a:endParaRPr>
          </a:p>
          <a:p>
            <a:pPr>
              <a:spcBef>
                <a:spcPct val="20000"/>
              </a:spcBef>
              <a:buClr>
                <a:schemeClr val="accent2"/>
              </a:buClr>
              <a:buSzPct val="80000"/>
              <a:buFont typeface="Wingdings" panose="05000000000000000000" pitchFamily="2" charset="2"/>
              <a:buNone/>
            </a:pPr>
            <a:r>
              <a:rPr lang="zh-CN" altLang="en-US" sz="2400" dirty="0">
                <a:solidFill>
                  <a:srgbClr val="FF0000"/>
                </a:solidFill>
              </a:rPr>
              <a:t>创造财富的最好方法就是创业。</a:t>
            </a:r>
            <a:endParaRPr lang="zh-CN" altLang="en-US" sz="2400" dirty="0">
              <a:solidFill>
                <a:srgbClr val="FF0000"/>
              </a:solidFill>
            </a:endParaRPr>
          </a:p>
          <a:p>
            <a:pPr>
              <a:spcBef>
                <a:spcPct val="20000"/>
              </a:spcBef>
              <a:buClr>
                <a:schemeClr val="accent2"/>
              </a:buClr>
              <a:buSzPct val="80000"/>
              <a:buFont typeface="Wingdings" panose="05000000000000000000" pitchFamily="2" charset="2"/>
              <a:buNone/>
            </a:pPr>
            <a:r>
              <a:rPr lang="en-US" altLang="zh-CN" sz="2000" dirty="0">
                <a:solidFill>
                  <a:srgbClr val="FF0000"/>
                </a:solidFill>
              </a:rPr>
              <a:t>		</a:t>
            </a:r>
            <a:r>
              <a:rPr lang="zh-CN" altLang="en-US" sz="2000" dirty="0">
                <a:solidFill>
                  <a:srgbClr val="FF0000"/>
                </a:solidFill>
              </a:rPr>
              <a:t>—</a:t>
            </a:r>
            <a:r>
              <a:rPr lang="en-US" altLang="zh-CN" sz="2000" dirty="0">
                <a:solidFill>
                  <a:srgbClr val="FF0000"/>
                </a:solidFill>
              </a:rPr>
              <a:t>《</a:t>
            </a:r>
            <a:r>
              <a:rPr lang="zh-CN" altLang="en-US" sz="2000" dirty="0">
                <a:solidFill>
                  <a:srgbClr val="FF0000"/>
                </a:solidFill>
              </a:rPr>
              <a:t>黑客与画家</a:t>
            </a:r>
            <a:r>
              <a:rPr lang="en-US" altLang="zh-CN" sz="2000" dirty="0">
                <a:solidFill>
                  <a:srgbClr val="FF0000"/>
                </a:solidFill>
              </a:rPr>
              <a:t>》</a:t>
            </a:r>
            <a:r>
              <a:rPr lang="zh-CN" altLang="en-US" sz="2000" dirty="0">
                <a:solidFill>
                  <a:srgbClr val="FF0000"/>
                </a:solidFill>
              </a:rPr>
              <a:t> </a:t>
            </a:r>
            <a:r>
              <a:rPr lang="en-US" altLang="zh-CN" dirty="0">
                <a:solidFill>
                  <a:srgbClr val="FF0000"/>
                </a:solidFill>
              </a:rPr>
              <a:t>Paul Graham</a:t>
            </a:r>
            <a:endParaRPr lang="en-US" altLang="zh-CN"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30" name="Picture 6" descr="http://www.erpchn.com/uploads/allimg/090909/143J9A34-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92580" y="1197610"/>
            <a:ext cx="3621405" cy="55384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608864" y="1490008"/>
            <a:ext cx="4226468" cy="1938020"/>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创新工场第二支美元基金</a:t>
            </a:r>
            <a:r>
              <a:rPr lang="en-US" altLang="zh-CN" dirty="0">
                <a:latin typeface="微软雅黑" panose="020B0503020204020204" pitchFamily="34" charset="-122"/>
                <a:ea typeface="微软雅黑" panose="020B0503020204020204" pitchFamily="34" charset="-122"/>
              </a:rPr>
              <a:t>1.48</a:t>
            </a:r>
            <a:r>
              <a:rPr lang="zh-CN" altLang="en-US" dirty="0">
                <a:latin typeface="微软雅黑" panose="020B0503020204020204" pitchFamily="34" charset="-122"/>
                <a:ea typeface="微软雅黑" panose="020B0503020204020204" pitchFamily="34" charset="-122"/>
              </a:rPr>
              <a:t>亿美元募资完成，其在上海的分公司装修已接近完成，并将于近期正式启动。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截止</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日</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2925" y="3429001"/>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2098" y="3433365"/>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5170" y="4887634"/>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2506" y="4201786"/>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80660" y="4468481"/>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8204" y="5685575"/>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03074" y="5354640"/>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大学生创业的成功案例</a:t>
            </a:r>
            <a:endParaRPr lang="zh-CN" altLang="en-US" dirty="0"/>
          </a:p>
        </p:txBody>
      </p:sp>
      <p:pic>
        <p:nvPicPr>
          <p:cNvPr id="1026" name="Picture 2" descr="http://t2.baidu.com/it/u=395549216,3452332658&amp;fm=0&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75059" y="1126673"/>
            <a:ext cx="1190625" cy="11906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2f.zol-img.com.cn/product/45_240x180/191/cemjLSntQay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714" y="2656113"/>
            <a:ext cx="2286000" cy="7905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t1.baidu.com/it/u=4242274859,648935321&amp;fm=52&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8514" y="3715428"/>
            <a:ext cx="2095500" cy="7810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b.sznews.com/res/1/1721/2011-01/25/B03/res13_attpic_brief.jpg"/>
          <p:cNvPicPr>
            <a:picLocks noChangeAspect="1" noChangeArrowheads="1"/>
          </p:cNvPicPr>
          <p:nvPr/>
        </p:nvPicPr>
        <p:blipFill>
          <a:blip r:embed="rId4">
            <a:extLst>
              <a:ext uri="{28A0092B-C50C-407E-A947-70E740481C1C}">
                <a14:useLocalDpi xmlns:a14="http://schemas.microsoft.com/office/drawing/2010/main" val="0"/>
              </a:ext>
            </a:extLst>
          </a:blip>
          <a:srcRect l="2835" t="3186" r="2515" b="2451"/>
          <a:stretch>
            <a:fillRect/>
          </a:stretch>
        </p:blipFill>
        <p:spPr bwMode="auto">
          <a:xfrm>
            <a:off x="5628640" y="1126490"/>
            <a:ext cx="4133850" cy="53041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t2.baidu.com/it/u=2695544401,45627243&amp;fm=52&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6714" y="4696735"/>
            <a:ext cx="20955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5814" y="5515431"/>
            <a:ext cx="21082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644140" y="1120140"/>
            <a:ext cx="6904355" cy="5162550"/>
          </a:xfr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WordArt 5"/>
          <p:cNvSpPr>
            <a:spLocks noChangeArrowheads="1" noChangeShapeType="1" noTextEdit="1"/>
          </p:cNvSpPr>
          <p:nvPr/>
        </p:nvSpPr>
        <p:spPr bwMode="gray">
          <a:xfrm>
            <a:off x="4648200" y="3352800"/>
            <a:ext cx="4419600" cy="609600"/>
          </a:xfrm>
          <a:prstGeom prst="rect">
            <a:avLst/>
          </a:prstGeom>
        </p:spPr>
        <p:txBody>
          <a:bodyPr wrap="none" fromWordArt="1">
            <a:prstTxWarp prst="textDeflate">
              <a:avLst>
                <a:gd name="adj" fmla="val 0"/>
              </a:avLst>
            </a:prstTxWarp>
          </a:bodyPr>
          <a:lstStyle/>
          <a:p>
            <a:pPr algn="ctr"/>
            <a:r>
              <a:rPr lang="en-US" altLang="zh-CN" sz="3600" b="1" kern="10">
                <a:ln w="19050">
                  <a:solidFill>
                    <a:schemeClr val="bg1"/>
                  </a:solidFill>
                  <a:rou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panose="020B0604020202020204"/>
                <a:cs typeface="Arial" panose="020B0604020202020204"/>
              </a:rPr>
              <a:t>Thank You !</a:t>
            </a:r>
            <a:endParaRPr lang="zh-CN" altLang="en-US" sz="3600" b="1" kern="10">
              <a:ln w="19050">
                <a:solidFill>
                  <a:schemeClr val="bg1"/>
                </a:solidFill>
                <a:rou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panose="020B0604020202020204"/>
              <a:cs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7045"/>
                                        </p:tgtEl>
                                        <p:attrNameLst>
                                          <p:attrName>style.visibility</p:attrName>
                                        </p:attrNameLst>
                                      </p:cBhvr>
                                      <p:to>
                                        <p:strVal val="visible"/>
                                      </p:to>
                                    </p:set>
                                    <p:anim calcmode="lin" valueType="num">
                                      <p:cBhvr>
                                        <p:cTn id="7" dur="500" fill="hold"/>
                                        <p:tgtEl>
                                          <p:spTgt spid="87045"/>
                                        </p:tgtEl>
                                        <p:attrNameLst>
                                          <p:attrName>ppt_w</p:attrName>
                                        </p:attrNameLst>
                                      </p:cBhvr>
                                      <p:tavLst>
                                        <p:tav tm="0">
                                          <p:val>
                                            <p:fltVal val="0"/>
                                          </p:val>
                                        </p:tav>
                                        <p:tav tm="100000">
                                          <p:val>
                                            <p:strVal val="#ppt_w"/>
                                          </p:val>
                                        </p:tav>
                                      </p:tavLst>
                                    </p:anim>
                                    <p:anim calcmode="lin" valueType="num">
                                      <p:cBhvr>
                                        <p:cTn id="8" dur="500" fill="hold"/>
                                        <p:tgtEl>
                                          <p:spTgt spid="87045"/>
                                        </p:tgtEl>
                                        <p:attrNameLst>
                                          <p:attrName>ppt_h</p:attrName>
                                        </p:attrNameLst>
                                      </p:cBhvr>
                                      <p:tavLst>
                                        <p:tav tm="0">
                                          <p:val>
                                            <p:fltVal val="0"/>
                                          </p:val>
                                        </p:tav>
                                        <p:tav tm="100000">
                                          <p:val>
                                            <p:strVal val="#ppt_h"/>
                                          </p:val>
                                        </p:tav>
                                      </p:tavLst>
                                    </p:anim>
                                    <p:animEffect transition="in" filter="fade">
                                      <p:cBhvr>
                                        <p:cTn id="9" dur="500"/>
                                        <p:tgtEl>
                                          <p:spTgt spid="87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0833"/>
            <a:ext cx="11360149" cy="647700"/>
          </a:xfrm>
        </p:spPr>
        <p:txBody>
          <a:bodyPr/>
          <a:lstStyle/>
          <a:p>
            <a:r>
              <a:rPr lang="zh-CN" altLang="en-US" dirty="0"/>
              <a:t>一、承接外部</a:t>
            </a:r>
            <a:r>
              <a:rPr lang="en-US" altLang="zh-CN" dirty="0"/>
              <a:t>IT</a:t>
            </a:r>
            <a:r>
              <a:rPr lang="zh-CN" altLang="en-US" dirty="0"/>
              <a:t>项目的论证与立项</a:t>
            </a:r>
            <a:endParaRPr lang="zh-CN" altLang="en-US" dirty="0"/>
          </a:p>
        </p:txBody>
      </p:sp>
      <p:sp>
        <p:nvSpPr>
          <p:cNvPr id="3" name="内容占位符 2"/>
          <p:cNvSpPr>
            <a:spLocks noGrp="1"/>
          </p:cNvSpPr>
          <p:nvPr>
            <p:ph idx="1"/>
          </p:nvPr>
        </p:nvSpPr>
        <p:spPr/>
        <p:txBody>
          <a:bodyPr/>
          <a:lstStyle/>
          <a:p>
            <a:r>
              <a:rPr lang="zh-CN" altLang="en-US" sz="2400" dirty="0"/>
              <a:t>甲方客户提出原始需求</a:t>
            </a:r>
            <a:endParaRPr lang="en-US" altLang="zh-CN" sz="2400" dirty="0">
              <a:sym typeface="Wingdings" panose="05000000000000000000" pitchFamily="2" charset="2"/>
            </a:endParaRPr>
          </a:p>
          <a:p>
            <a:r>
              <a:rPr lang="zh-CN" altLang="en-US" sz="2400" dirty="0"/>
              <a:t>乙方深入分析后提出解决方案</a:t>
            </a:r>
            <a:endParaRPr lang="en-US" altLang="zh-CN" sz="2400" dirty="0"/>
          </a:p>
          <a:p>
            <a:r>
              <a:rPr lang="zh-CN" altLang="en-US" sz="2400" dirty="0">
                <a:sym typeface="Wingdings" panose="05000000000000000000" pitchFamily="2" charset="2"/>
              </a:rPr>
              <a:t>双方签定</a:t>
            </a:r>
            <a:r>
              <a:rPr lang="zh-CN" altLang="en-US" sz="2400" dirty="0">
                <a:solidFill>
                  <a:srgbClr val="FF0000"/>
                </a:solidFill>
                <a:sym typeface="Wingdings" panose="05000000000000000000" pitchFamily="2" charset="2"/>
              </a:rPr>
              <a:t>合同</a:t>
            </a:r>
            <a:endParaRPr lang="en-US" altLang="zh-CN" sz="2400" dirty="0">
              <a:solidFill>
                <a:srgbClr val="FF0000"/>
              </a:solidFill>
              <a:sym typeface="Wingdings" panose="05000000000000000000" pitchFamily="2" charset="2"/>
            </a:endParaRPr>
          </a:p>
          <a:p>
            <a:r>
              <a:rPr lang="zh-CN" altLang="en-US" sz="2400" dirty="0"/>
              <a:t>乙方启动项目实现该方案</a:t>
            </a:r>
            <a:endParaRPr lang="en-US" altLang="zh-CN" sz="2400" dirty="0"/>
          </a:p>
          <a:p>
            <a:endParaRPr lang="en-US" altLang="zh-CN" sz="2400" dirty="0">
              <a:solidFill>
                <a:srgbClr val="FF0000"/>
              </a:solidFill>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31945" y="2687320"/>
            <a:ext cx="6898640" cy="310578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直接箭头连接符 14"/>
          <p:cNvCxnSpPr/>
          <p:nvPr/>
        </p:nvCxnSpPr>
        <p:spPr bwMode="auto">
          <a:xfrm>
            <a:off x="2780665" y="2788920"/>
            <a:ext cx="2817495" cy="1374775"/>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05753"/>
            <a:ext cx="11360149" cy="647700"/>
          </a:xfrm>
        </p:spPr>
        <p:txBody>
          <a:bodyPr/>
          <a:lstStyle/>
          <a:p>
            <a:r>
              <a:rPr lang="zh-CN" altLang="en-US" dirty="0"/>
              <a:t>什么样的解决方案才是用户真正需要的？</a:t>
            </a:r>
            <a:endParaRPr lang="zh-CN" altLang="en-US" dirty="0"/>
          </a:p>
        </p:txBody>
      </p:sp>
      <p:sp>
        <p:nvSpPr>
          <p:cNvPr id="3" name="内容占位符 2"/>
          <p:cNvSpPr>
            <a:spLocks noGrp="1"/>
          </p:cNvSpPr>
          <p:nvPr>
            <p:ph idx="1"/>
          </p:nvPr>
        </p:nvSpPr>
        <p:spPr>
          <a:xfrm>
            <a:off x="467360" y="1489075"/>
            <a:ext cx="9876790" cy="4895215"/>
          </a:xfrm>
        </p:spPr>
        <p:txBody>
          <a:bodyPr/>
          <a:lstStyle/>
          <a:p>
            <a:r>
              <a:rPr lang="zh-CN" altLang="en-US" sz="2400" dirty="0"/>
              <a:t>解决客户“</a:t>
            </a:r>
            <a:r>
              <a:rPr lang="zh-CN" altLang="en-US" sz="2400" dirty="0">
                <a:solidFill>
                  <a:srgbClr val="FF0000"/>
                </a:solidFill>
              </a:rPr>
              <a:t>开源</a:t>
            </a:r>
            <a:r>
              <a:rPr lang="zh-CN" altLang="en-US" sz="2400" dirty="0">
                <a:solidFill>
                  <a:schemeClr val="tx1"/>
                </a:solidFill>
              </a:rPr>
              <a:t>与</a:t>
            </a:r>
            <a:r>
              <a:rPr lang="zh-CN" altLang="en-US" sz="2400" dirty="0">
                <a:solidFill>
                  <a:srgbClr val="FF0000"/>
                </a:solidFill>
              </a:rPr>
              <a:t>节流</a:t>
            </a:r>
            <a:r>
              <a:rPr lang="zh-CN" altLang="en-US" sz="2400" dirty="0"/>
              <a:t>”的问题</a:t>
            </a:r>
            <a:endParaRPr lang="en-US" altLang="zh-CN" sz="2400" dirty="0"/>
          </a:p>
          <a:p>
            <a:pPr lvl="1"/>
            <a:r>
              <a:rPr lang="zh-CN" altLang="en-US" sz="2200" dirty="0">
                <a:solidFill>
                  <a:srgbClr val="FF0000"/>
                </a:solidFill>
              </a:rPr>
              <a:t>扩展</a:t>
            </a:r>
            <a:r>
              <a:rPr lang="zh-CN" altLang="en-US" sz="2200" dirty="0"/>
              <a:t>销售渠道，例如为苏宁电器开发苏宁易购</a:t>
            </a:r>
            <a:endParaRPr lang="en-US" altLang="zh-CN" sz="2200" dirty="0"/>
          </a:p>
          <a:p>
            <a:pPr lvl="1"/>
            <a:r>
              <a:rPr lang="zh-CN" altLang="en-US" sz="2200" dirty="0">
                <a:solidFill>
                  <a:srgbClr val="FF0000"/>
                </a:solidFill>
              </a:rPr>
              <a:t>增加</a:t>
            </a:r>
            <a:r>
              <a:rPr lang="zh-CN" altLang="en-US" sz="2200" dirty="0"/>
              <a:t>知名度，例如数字北戴河</a:t>
            </a:r>
            <a:endParaRPr lang="en-US" altLang="zh-CN" sz="2200" dirty="0"/>
          </a:p>
          <a:p>
            <a:pPr lvl="1"/>
            <a:r>
              <a:rPr lang="zh-CN" altLang="en-US" sz="2200" dirty="0">
                <a:solidFill>
                  <a:srgbClr val="FF0000"/>
                </a:solidFill>
              </a:rPr>
              <a:t>增加</a:t>
            </a:r>
            <a:r>
              <a:rPr lang="zh-CN" altLang="en-US" sz="2200" dirty="0"/>
              <a:t>客户满意度，例如客户管理系统</a:t>
            </a:r>
            <a:r>
              <a:rPr lang="zh-CN" altLang="en-US" sz="2200" dirty="0">
                <a:sym typeface="+mn-ea"/>
              </a:rPr>
              <a:t>（</a:t>
            </a:r>
            <a:r>
              <a:rPr lang="en-US" altLang="zh-CN" sz="2200" dirty="0">
                <a:sym typeface="+mn-ea"/>
              </a:rPr>
              <a:t>CRM</a:t>
            </a:r>
            <a:r>
              <a:rPr lang="zh-CN" altLang="en-US" sz="2200" dirty="0">
                <a:sym typeface="+mn-ea"/>
              </a:rPr>
              <a:t>）</a:t>
            </a:r>
            <a:endParaRPr lang="en-US" altLang="zh-CN" sz="2200" dirty="0"/>
          </a:p>
          <a:p>
            <a:pPr lvl="1"/>
            <a:r>
              <a:rPr lang="zh-CN" altLang="en-US" sz="2200" dirty="0">
                <a:solidFill>
                  <a:srgbClr val="FF0000"/>
                </a:solidFill>
              </a:rPr>
              <a:t>节约</a:t>
            </a:r>
            <a:r>
              <a:rPr lang="zh-CN" altLang="en-US" sz="2200" dirty="0"/>
              <a:t>成本，例如远程会议系统</a:t>
            </a:r>
            <a:endParaRPr lang="en-US" altLang="zh-CN" sz="2200" dirty="0"/>
          </a:p>
          <a:p>
            <a:pPr lvl="1"/>
            <a:r>
              <a:rPr lang="zh-CN" altLang="en-US" sz="2200" dirty="0">
                <a:solidFill>
                  <a:srgbClr val="FF0000"/>
                </a:solidFill>
              </a:rPr>
              <a:t>精简</a:t>
            </a:r>
            <a:r>
              <a:rPr lang="zh-CN" altLang="en-US" sz="2200" dirty="0"/>
              <a:t>工作流程，例如内部信息化系统</a:t>
            </a:r>
            <a:endParaRPr lang="en-US" altLang="zh-CN" sz="2200" dirty="0"/>
          </a:p>
          <a:p>
            <a:pPr lvl="1"/>
            <a:r>
              <a:rPr lang="zh-CN" altLang="en-US" sz="2200" dirty="0">
                <a:solidFill>
                  <a:srgbClr val="FF0000"/>
                </a:solidFill>
              </a:rPr>
              <a:t>减少</a:t>
            </a:r>
            <a:r>
              <a:rPr lang="zh-CN" altLang="en-US" sz="2200" dirty="0"/>
              <a:t>资源浪费，例如</a:t>
            </a:r>
            <a:r>
              <a:rPr lang="en-US" altLang="zh-CN" sz="2200" dirty="0"/>
              <a:t>企业资源计划</a:t>
            </a:r>
            <a:r>
              <a:rPr lang="zh-CN" altLang="en-US" sz="2200" dirty="0"/>
              <a:t>系统（</a:t>
            </a:r>
            <a:r>
              <a:rPr lang="en-US" altLang="zh-CN" sz="2200" dirty="0">
                <a:sym typeface="+mn-ea"/>
              </a:rPr>
              <a:t>ERP</a:t>
            </a:r>
            <a:r>
              <a:rPr lang="zh-CN" altLang="en-US" sz="2200" dirty="0"/>
              <a:t>）</a:t>
            </a:r>
            <a:endParaRPr lang="en-US" altLang="zh-CN" sz="2200" dirty="0"/>
          </a:p>
          <a:p>
            <a:pPr lvl="1"/>
            <a:r>
              <a:rPr lang="en-US" altLang="zh-CN" sz="2200" dirty="0"/>
              <a:t>……</a:t>
            </a:r>
            <a:endParaRPr lang="en-US" altLang="zh-CN"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Standarddesign">
  <a:themeElements>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0000" tIns="46800" rIns="90000" bIns="4680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0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0000" tIns="46800" rIns="90000" bIns="4680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0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7463</Words>
  <Application>WPS 演示</Application>
  <PresentationFormat>全屏显示(4:3)</PresentationFormat>
  <Paragraphs>696</Paragraphs>
  <Slides>77</Slides>
  <Notes>20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77</vt:i4>
      </vt:variant>
    </vt:vector>
  </HeadingPairs>
  <TitlesOfParts>
    <vt:vector size="88" baseType="lpstr">
      <vt:lpstr>Arial</vt:lpstr>
      <vt:lpstr>宋体</vt:lpstr>
      <vt:lpstr>Wingdings</vt:lpstr>
      <vt:lpstr>微软雅黑</vt:lpstr>
      <vt:lpstr>Arial Unicode MS</vt:lpstr>
      <vt:lpstr>Times New Roman</vt:lpstr>
      <vt:lpstr>Arial</vt:lpstr>
      <vt:lpstr>Wingdings 2</vt:lpstr>
      <vt:lpstr>Calibri</vt:lpstr>
      <vt:lpstr>Standarddesign</vt:lpstr>
      <vt:lpstr>Word.Document.8</vt:lpstr>
      <vt:lpstr>第二章 项目来源、论证、立项与启动</vt:lpstr>
      <vt:lpstr>上节内容回顾及本节内容概览</vt:lpstr>
      <vt:lpstr>讨论&amp;交流</vt:lpstr>
      <vt:lpstr>项目来源</vt:lpstr>
      <vt:lpstr>一、为外部甲方客户做项目</vt:lpstr>
      <vt:lpstr>二、研发新产品（服务互联网大众） </vt:lpstr>
      <vt:lpstr>项目论证、立项</vt:lpstr>
      <vt:lpstr>一、承接外部IT项目的论证与立项</vt:lpstr>
      <vt:lpstr>什么样的解决方案才是用户真正需要的？</vt:lpstr>
      <vt:lpstr>承接外部项目的方式</vt:lpstr>
      <vt:lpstr>示例：数字北戴河项目</vt:lpstr>
      <vt:lpstr>二、研发新产品项目的论证与立项</vt:lpstr>
      <vt:lpstr>产品构思（商业论证）做什么？</vt:lpstr>
      <vt:lpstr>如何发现问题（用户需求）</vt:lpstr>
      <vt:lpstr>如何发现问题（用户需求-更高的追求）</vt:lpstr>
      <vt:lpstr>产品愿景和商业机会</vt:lpstr>
      <vt:lpstr>用户分析（用户画像）</vt:lpstr>
      <vt:lpstr>用户分析（关于品牌推广运营）</vt:lpstr>
      <vt:lpstr>产品构思（商业论证）做什么？</vt:lpstr>
      <vt:lpstr>技术可行性分析</vt:lpstr>
      <vt:lpstr>预估资源需求</vt:lpstr>
      <vt:lpstr>风险分析</vt:lpstr>
      <vt:lpstr>收益分析</vt:lpstr>
      <vt:lpstr>项目生命周期</vt:lpstr>
      <vt:lpstr>净现值分析(NPV)</vt:lpstr>
      <vt:lpstr>净现值NPV计算步骤</vt:lpstr>
      <vt:lpstr>净现值NPV计算示例</vt:lpstr>
      <vt:lpstr>投资回报率</vt:lpstr>
      <vt:lpstr>投资回收期分析</vt:lpstr>
      <vt:lpstr>回收期图示</vt:lpstr>
      <vt:lpstr>小结：产品构思（商业论证）做什么？</vt:lpstr>
      <vt:lpstr>产品构思(商业论证)示例</vt:lpstr>
      <vt:lpstr>产品原型做什么？</vt:lpstr>
      <vt:lpstr>产品构思的批准</vt:lpstr>
      <vt:lpstr>试练、作业</vt:lpstr>
      <vt:lpstr>项目启动</vt:lpstr>
      <vt:lpstr>项目启动</vt:lpstr>
      <vt:lpstr>任命项目经理</vt:lpstr>
      <vt:lpstr>组建项目核心团队</vt:lpstr>
      <vt:lpstr>制定里程碑进度计划</vt:lpstr>
      <vt:lpstr>干系人分析</vt:lpstr>
      <vt:lpstr>典型的项目干系人包括</vt:lpstr>
      <vt:lpstr>干系人分析方法</vt:lpstr>
      <vt:lpstr>权力/利益方格</vt:lpstr>
      <vt:lpstr>识别干系人的成果</vt:lpstr>
      <vt:lpstr>[确定项目发起人]</vt:lpstr>
      <vt:lpstr>制定项目章程</vt:lpstr>
      <vt:lpstr>召开项目启动大会</vt:lpstr>
      <vt:lpstr>试练、作业</vt:lpstr>
      <vt:lpstr>小结</vt:lpstr>
      <vt:lpstr>小结</vt:lpstr>
      <vt:lpstr>项目集管理</vt:lpstr>
      <vt:lpstr>项目组合管理</vt:lpstr>
      <vt:lpstr>大型项目示例</vt:lpstr>
      <vt:lpstr>项目、项目集、项目组合之间的关系</vt:lpstr>
      <vt:lpstr>项目管理与项目组合管理比较</vt:lpstr>
      <vt:lpstr>PowerPoint 演示文稿</vt:lpstr>
      <vt:lpstr>组织结构对项目的影响</vt:lpstr>
      <vt:lpstr>职能型组织结构</vt:lpstr>
      <vt:lpstr>PowerPoint 演示文稿</vt:lpstr>
      <vt:lpstr>项目型组织结构</vt:lpstr>
      <vt:lpstr>PowerPoint 演示文稿</vt:lpstr>
      <vt:lpstr>PowerPoint 演示文稿</vt:lpstr>
      <vt:lpstr>PowerPoint 演示文稿</vt:lpstr>
      <vt:lpstr>PowerPoint 演示文稿</vt:lpstr>
      <vt:lpstr>弱矩阵型组织结构</vt:lpstr>
      <vt:lpstr>平衡矩阵型组织结构</vt:lpstr>
      <vt:lpstr>强矩阵型组织结构</vt:lpstr>
      <vt:lpstr>PowerPoint 演示文稿</vt:lpstr>
      <vt:lpstr>组织结构对项目的影响</vt:lpstr>
      <vt:lpstr>复合型组织结构</vt:lpstr>
      <vt:lpstr>补充：创业</vt:lpstr>
      <vt:lpstr>PowerPoint 演示文稿</vt:lpstr>
      <vt:lpstr>PowerPoint 演示文稿</vt:lpstr>
      <vt:lpstr>大学生创业的成功案例</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zhaosheng</dc:creator>
  <dc:description>PresentationLoad.com</dc:description>
  <cp:lastModifiedBy>qile</cp:lastModifiedBy>
  <cp:revision>597</cp:revision>
  <dcterms:created xsi:type="dcterms:W3CDTF">2007-11-27T23:54:00Z</dcterms:created>
  <dcterms:modified xsi:type="dcterms:W3CDTF">2019-02-26T09:36:54Z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